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9" r:id="rId3"/>
    <p:sldId id="257" r:id="rId4"/>
    <p:sldId id="258" r:id="rId5"/>
    <p:sldId id="266" r:id="rId6"/>
    <p:sldId id="259" r:id="rId7"/>
    <p:sldId id="260" r:id="rId8"/>
    <p:sldId id="261" r:id="rId9"/>
    <p:sldId id="265" r:id="rId10"/>
    <p:sldId id="268" r:id="rId11"/>
    <p:sldId id="264"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876" y="1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144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545359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cid:image002.png@01DA9AFC.E71155C0"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1"/>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599"/>
          </a:xfrm>
          <a:prstGeom prst="rect">
            <a:avLst/>
          </a:prstGeom>
        </p:spPr>
      </p:pic>
      <p:pic>
        <p:nvPicPr>
          <p:cNvPr id="5" name="Image 1" descr="preencoded.png"/>
          <p:cNvPicPr>
            <a:picLocks noChangeAspect="1"/>
          </p:cNvPicPr>
          <p:nvPr/>
        </p:nvPicPr>
        <p:blipFill rotWithShape="1">
          <a:blip r:embed="rId4"/>
          <a:srcRect b="7158"/>
          <a:stretch/>
        </p:blipFill>
        <p:spPr>
          <a:xfrm>
            <a:off x="9452610" y="1459264"/>
            <a:ext cx="4869061" cy="5382227"/>
          </a:xfrm>
          <a:prstGeom prst="rect">
            <a:avLst/>
          </a:prstGeom>
          <a:ln>
            <a:noFill/>
          </a:ln>
          <a:effectLst>
            <a:softEdge rad="112500"/>
          </a:effectLst>
        </p:spPr>
      </p:pic>
      <p:sp>
        <p:nvSpPr>
          <p:cNvPr id="6" name="Text 2"/>
          <p:cNvSpPr/>
          <p:nvPr/>
        </p:nvSpPr>
        <p:spPr>
          <a:xfrm>
            <a:off x="308729" y="4150378"/>
            <a:ext cx="8854236" cy="4258628"/>
          </a:xfrm>
          <a:prstGeom prst="rect">
            <a:avLst/>
          </a:prstGeom>
          <a:noFill/>
          <a:ln/>
        </p:spPr>
        <p:txBody>
          <a:bodyPr wrap="square" rtlCol="0" anchor="t"/>
          <a:lstStyle/>
          <a:p>
            <a:pPr marL="0" indent="0" algn="ctr">
              <a:lnSpc>
                <a:spcPts val="8384"/>
              </a:lnSpc>
              <a:buNone/>
            </a:pPr>
            <a:r>
              <a:rPr lang="en-US" sz="6707" b="1" dirty="0">
                <a:solidFill>
                  <a:srgbClr val="333F70"/>
                </a:solidFill>
                <a:latin typeface="Unbounded" pitchFamily="34" charset="0"/>
                <a:ea typeface="Unbounded" pitchFamily="34" charset="-122"/>
                <a:cs typeface="Unbounded" pitchFamily="34" charset="-120"/>
              </a:rPr>
              <a:t>Exploring the World of RAG and GraphRAG</a:t>
            </a:r>
            <a:endParaRPr lang="en-US" sz="6707" dirty="0"/>
          </a:p>
        </p:txBody>
      </p:sp>
      <p:sp>
        <p:nvSpPr>
          <p:cNvPr id="7" name="Text 3"/>
          <p:cNvSpPr/>
          <p:nvPr/>
        </p:nvSpPr>
        <p:spPr>
          <a:xfrm>
            <a:off x="864037" y="6231731"/>
            <a:ext cx="7415927" cy="395049"/>
          </a:xfrm>
          <a:prstGeom prst="rect">
            <a:avLst/>
          </a:prstGeom>
          <a:noFill/>
          <a:ln/>
        </p:spPr>
        <p:txBody>
          <a:bodyPr wrap="none" rtlCol="0" anchor="t"/>
          <a:lstStyle/>
          <a:p>
            <a:pPr marL="0" indent="0">
              <a:lnSpc>
                <a:spcPts val="3110"/>
              </a:lnSpc>
              <a:buNone/>
            </a:pPr>
            <a:endParaRPr lang="en-US" sz="1944" dirty="0"/>
          </a:p>
        </p:txBody>
      </p:sp>
      <p:pic>
        <p:nvPicPr>
          <p:cNvPr id="8" name="Picture 1">
            <a:extLst>
              <a:ext uri="{FF2B5EF4-FFF2-40B4-BE49-F238E27FC236}">
                <a16:creationId xmlns:a16="http://schemas.microsoft.com/office/drawing/2014/main" id="{55833690-C8D5-4323-8EFF-3FD387776AB6}"/>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a:stretch>
            <a:fillRect/>
          </a:stretch>
        </p:blipFill>
        <p:spPr bwMode="auto">
          <a:xfrm>
            <a:off x="2430872" y="564936"/>
            <a:ext cx="3912434" cy="242304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B7DA4C-BEFC-483A-A7E1-014C9FEBDB22}"/>
              </a:ext>
            </a:extLst>
          </p:cNvPr>
          <p:cNvSpPr txBox="1"/>
          <p:nvPr/>
        </p:nvSpPr>
        <p:spPr>
          <a:xfrm>
            <a:off x="3657600" y="444736"/>
            <a:ext cx="7315200" cy="654859"/>
          </a:xfrm>
          <a:prstGeom prst="rect">
            <a:avLst/>
          </a:prstGeom>
          <a:noFill/>
        </p:spPr>
        <p:txBody>
          <a:bodyPr wrap="square">
            <a:spAutoFit/>
          </a:bodyPr>
          <a:lstStyle/>
          <a:p>
            <a:pPr marL="0" indent="0">
              <a:lnSpc>
                <a:spcPts val="4322"/>
              </a:lnSpc>
              <a:buNone/>
            </a:pPr>
            <a:r>
              <a:rPr lang="en-US" sz="4400" b="1" dirty="0" err="1">
                <a:solidFill>
                  <a:srgbClr val="333F70"/>
                </a:solidFill>
                <a:latin typeface="Unbounded" pitchFamily="34" charset="0"/>
                <a:ea typeface="Unbounded" pitchFamily="34" charset="-122"/>
                <a:cs typeface="Unbounded" pitchFamily="34" charset="-120"/>
              </a:rPr>
              <a:t>GraphRAG</a:t>
            </a:r>
            <a:r>
              <a:rPr lang="en-US" sz="4400" b="1" dirty="0">
                <a:solidFill>
                  <a:srgbClr val="333F70"/>
                </a:solidFill>
                <a:latin typeface="Unbounded" pitchFamily="34" charset="0"/>
                <a:ea typeface="Unbounded" pitchFamily="34" charset="-122"/>
                <a:cs typeface="Unbounded" pitchFamily="34" charset="-120"/>
              </a:rPr>
              <a:t> Architecture</a:t>
            </a:r>
            <a:endParaRPr lang="en-US" sz="4400" dirty="0"/>
          </a:p>
        </p:txBody>
      </p:sp>
      <p:pic>
        <p:nvPicPr>
          <p:cNvPr id="1026" name="Picture 2">
            <a:extLst>
              <a:ext uri="{FF2B5EF4-FFF2-40B4-BE49-F238E27FC236}">
                <a16:creationId xmlns:a16="http://schemas.microsoft.com/office/drawing/2014/main" id="{7B40E873-5E45-4CB5-A324-340B780C20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1479" y="1099595"/>
            <a:ext cx="10695008" cy="6944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64563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5" name="Image 1" descr="preencoded.png"/>
          <p:cNvPicPr>
            <a:picLocks noChangeAspect="1"/>
          </p:cNvPicPr>
          <p:nvPr/>
        </p:nvPicPr>
        <p:blipFill rotWithShape="1">
          <a:blip r:embed="rId4"/>
          <a:srcRect b="69505"/>
          <a:stretch/>
        </p:blipFill>
        <p:spPr>
          <a:xfrm>
            <a:off x="9332413" y="1306686"/>
            <a:ext cx="5093450" cy="1195881"/>
          </a:xfrm>
          <a:prstGeom prst="rect">
            <a:avLst/>
          </a:prstGeom>
        </p:spPr>
      </p:pic>
      <p:sp>
        <p:nvSpPr>
          <p:cNvPr id="6" name="Text 2"/>
          <p:cNvSpPr/>
          <p:nvPr/>
        </p:nvSpPr>
        <p:spPr>
          <a:xfrm>
            <a:off x="864037" y="3343275"/>
            <a:ext cx="7415927" cy="1543050"/>
          </a:xfrm>
          <a:prstGeom prst="rect">
            <a:avLst/>
          </a:prstGeom>
          <a:noFill/>
          <a:ln/>
        </p:spPr>
        <p:txBody>
          <a:bodyPr wrap="square" rtlCol="0" anchor="t"/>
          <a:lstStyle/>
          <a:p>
            <a:pPr marL="0" indent="0">
              <a:lnSpc>
                <a:spcPts val="6075"/>
              </a:lnSpc>
              <a:buNone/>
            </a:pPr>
            <a:r>
              <a:rPr lang="en-US" sz="4400" b="1" dirty="0">
                <a:solidFill>
                  <a:srgbClr val="333F70"/>
                </a:solidFill>
                <a:latin typeface="Unbounded" pitchFamily="34" charset="0"/>
                <a:ea typeface="Unbounded" pitchFamily="34" charset="-122"/>
                <a:cs typeface="Unbounded" pitchFamily="34" charset="-120"/>
              </a:rPr>
              <a:t>Deployment of GraphRAG</a:t>
            </a:r>
            <a:endParaRPr lang="en-US" sz="4400" dirty="0"/>
          </a:p>
        </p:txBody>
      </p:sp>
      <p:pic>
        <p:nvPicPr>
          <p:cNvPr id="8" name="Picture 7">
            <a:extLst>
              <a:ext uri="{FF2B5EF4-FFF2-40B4-BE49-F238E27FC236}">
                <a16:creationId xmlns:a16="http://schemas.microsoft.com/office/drawing/2014/main" id="{3DC7A16D-3C4F-495D-9782-566C7EBDA6C8}"/>
              </a:ext>
            </a:extLst>
          </p:cNvPr>
          <p:cNvPicPr>
            <a:picLocks noChangeAspect="1"/>
          </p:cNvPicPr>
          <p:nvPr/>
        </p:nvPicPr>
        <p:blipFill rotWithShape="1">
          <a:blip r:embed="rId5"/>
          <a:srcRect b="5217"/>
          <a:stretch/>
        </p:blipFill>
        <p:spPr>
          <a:xfrm>
            <a:off x="9332413" y="2502568"/>
            <a:ext cx="5093450" cy="4451684"/>
          </a:xfrm>
          <a:prstGeom prst="rect">
            <a:avLst/>
          </a:prstGeom>
        </p:spPr>
      </p:pic>
    </p:spTree>
    <p:extLst>
      <p:ext uri="{BB962C8B-B14F-4D97-AF65-F5344CB8AC3E}">
        <p14:creationId xmlns:p14="http://schemas.microsoft.com/office/powerpoint/2010/main" val="32348507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98;p1">
            <a:extLst>
              <a:ext uri="{FF2B5EF4-FFF2-40B4-BE49-F238E27FC236}">
                <a16:creationId xmlns:a16="http://schemas.microsoft.com/office/drawing/2014/main" id="{63576542-476A-4CB5-8F6D-7453ED97FF8E}"/>
              </a:ext>
            </a:extLst>
          </p:cNvPr>
          <p:cNvPicPr preferRelativeResize="0"/>
          <p:nvPr/>
        </p:nvPicPr>
        <p:blipFill>
          <a:blip r:embed="rId2">
            <a:alphaModFix/>
          </a:blip>
          <a:stretch>
            <a:fillRect/>
          </a:stretch>
        </p:blipFill>
        <p:spPr>
          <a:xfrm>
            <a:off x="12790888" y="361578"/>
            <a:ext cx="1084581" cy="610166"/>
          </a:xfrm>
          <a:prstGeom prst="rect">
            <a:avLst/>
          </a:prstGeom>
          <a:noFill/>
          <a:ln>
            <a:noFill/>
          </a:ln>
        </p:spPr>
      </p:pic>
      <p:sp>
        <p:nvSpPr>
          <p:cNvPr id="3" name="Oval 2">
            <a:extLst>
              <a:ext uri="{FF2B5EF4-FFF2-40B4-BE49-F238E27FC236}">
                <a16:creationId xmlns:a16="http://schemas.microsoft.com/office/drawing/2014/main" id="{939DD7E2-8FAE-4BF1-8DC1-B6F5F6FF3DAE}"/>
              </a:ext>
            </a:extLst>
          </p:cNvPr>
          <p:cNvSpPr/>
          <p:nvPr/>
        </p:nvSpPr>
        <p:spPr>
          <a:xfrm>
            <a:off x="4982411" y="1426411"/>
            <a:ext cx="4844495" cy="4893366"/>
          </a:xfrm>
          <a:prstGeom prst="ellipse">
            <a:avLst/>
          </a:prstGeom>
          <a:noFill/>
          <a:ln w="2286000">
            <a:solidFill>
              <a:srgbClr val="17B794">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5428FF6E-0889-4C1F-BDA1-1919ED5BF048}"/>
              </a:ext>
            </a:extLst>
          </p:cNvPr>
          <p:cNvSpPr txBox="1"/>
          <p:nvPr/>
        </p:nvSpPr>
        <p:spPr>
          <a:xfrm>
            <a:off x="3846486" y="3371127"/>
            <a:ext cx="7116343" cy="1569660"/>
          </a:xfrm>
          <a:prstGeom prst="rect">
            <a:avLst/>
          </a:prstGeom>
          <a:noFill/>
        </p:spPr>
        <p:txBody>
          <a:bodyPr wrap="square" rtlCol="0">
            <a:spAutoFit/>
          </a:bodyPr>
          <a:lstStyle/>
          <a:p>
            <a:pPr algn="ctr"/>
            <a:r>
              <a:rPr lang="en-US" sz="9600" b="1" dirty="0">
                <a:solidFill>
                  <a:srgbClr val="3A4656"/>
                </a:solidFill>
                <a:latin typeface="Roboto Black" panose="02000000000000000000" pitchFamily="2" charset="0"/>
                <a:ea typeface="Roboto Black" panose="02000000000000000000" pitchFamily="2" charset="0"/>
              </a:rPr>
              <a:t>Thank You</a:t>
            </a:r>
            <a:endParaRPr lang="en-IN" sz="9600" b="1" dirty="0">
              <a:solidFill>
                <a:srgbClr val="28518A"/>
              </a:solidFill>
              <a:latin typeface="Roboto Black" panose="02000000000000000000" pitchFamily="2" charset="0"/>
              <a:ea typeface="Roboto Black" panose="02000000000000000000" pitchFamily="2" charset="0"/>
            </a:endParaRPr>
          </a:p>
        </p:txBody>
      </p:sp>
      <p:sp>
        <p:nvSpPr>
          <p:cNvPr id="5" name="Oval 4">
            <a:extLst>
              <a:ext uri="{FF2B5EF4-FFF2-40B4-BE49-F238E27FC236}">
                <a16:creationId xmlns:a16="http://schemas.microsoft.com/office/drawing/2014/main" id="{6A47F34F-DD8C-4E61-8B89-FBDFA87B71D1}"/>
              </a:ext>
            </a:extLst>
          </p:cNvPr>
          <p:cNvSpPr/>
          <p:nvPr/>
        </p:nvSpPr>
        <p:spPr>
          <a:xfrm>
            <a:off x="6275137" y="2719137"/>
            <a:ext cx="2853579" cy="2882365"/>
          </a:xfrm>
          <a:prstGeom prst="ellipse">
            <a:avLst/>
          </a:prstGeom>
          <a:noFill/>
          <a:ln w="1016000">
            <a:solidFill>
              <a:srgbClr val="17B794">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11AE20C7-CC6A-40B4-AE7C-3A6B402655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035" y="6252875"/>
            <a:ext cx="9252174" cy="1976725"/>
          </a:xfrm>
          <a:prstGeom prst="rect">
            <a:avLst/>
          </a:prstGeom>
        </p:spPr>
      </p:pic>
    </p:spTree>
    <p:extLst>
      <p:ext uri="{BB962C8B-B14F-4D97-AF65-F5344CB8AC3E}">
        <p14:creationId xmlns:p14="http://schemas.microsoft.com/office/powerpoint/2010/main" val="3796102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a:extLst>
              <a:ext uri="{FF2B5EF4-FFF2-40B4-BE49-F238E27FC236}">
                <a16:creationId xmlns:a16="http://schemas.microsoft.com/office/drawing/2014/main" id="{1A95A065-2F4F-48CC-A574-CFCEAF2FAA26}"/>
              </a:ext>
            </a:extLst>
          </p:cNvPr>
          <p:cNvSpPr/>
          <p:nvPr/>
        </p:nvSpPr>
        <p:spPr>
          <a:xfrm>
            <a:off x="1060807" y="1072092"/>
            <a:ext cx="6172200" cy="771525"/>
          </a:xfrm>
          <a:prstGeom prst="rect">
            <a:avLst/>
          </a:prstGeom>
          <a:noFill/>
          <a:ln/>
        </p:spPr>
        <p:txBody>
          <a:bodyPr wrap="none" rtlCol="0" anchor="t"/>
          <a:lstStyle/>
          <a:p>
            <a:pPr marL="0" indent="0">
              <a:lnSpc>
                <a:spcPts val="6075"/>
              </a:lnSpc>
              <a:buNone/>
            </a:pPr>
            <a:r>
              <a:rPr lang="en-US" sz="4860" b="1" dirty="0">
                <a:solidFill>
                  <a:srgbClr val="333F70"/>
                </a:solidFill>
                <a:latin typeface="Unbounded" pitchFamily="34" charset="0"/>
                <a:ea typeface="Unbounded" pitchFamily="34" charset="-122"/>
                <a:cs typeface="Unbounded" pitchFamily="34" charset="-120"/>
              </a:rPr>
              <a:t>Agenda</a:t>
            </a:r>
            <a:endParaRPr lang="en-US" sz="4860" dirty="0"/>
          </a:p>
        </p:txBody>
      </p:sp>
      <p:sp>
        <p:nvSpPr>
          <p:cNvPr id="6" name="Shape 3">
            <a:extLst>
              <a:ext uri="{FF2B5EF4-FFF2-40B4-BE49-F238E27FC236}">
                <a16:creationId xmlns:a16="http://schemas.microsoft.com/office/drawing/2014/main" id="{F5C2C1F5-4A71-4611-A44E-3912E4165AF5}"/>
              </a:ext>
            </a:extLst>
          </p:cNvPr>
          <p:cNvSpPr/>
          <p:nvPr/>
        </p:nvSpPr>
        <p:spPr>
          <a:xfrm>
            <a:off x="939270" y="2645310"/>
            <a:ext cx="4136231" cy="5028809"/>
          </a:xfrm>
          <a:prstGeom prst="roundRect">
            <a:avLst>
              <a:gd name="adj" fmla="val 2507"/>
            </a:avLst>
          </a:prstGeom>
          <a:solidFill>
            <a:srgbClr val="D6F5EE"/>
          </a:solidFill>
          <a:ln w="15240">
            <a:solidFill>
              <a:srgbClr val="BCDBD4"/>
            </a:solidFill>
            <a:prstDash val="solid"/>
          </a:ln>
        </p:spPr>
      </p:sp>
      <p:sp>
        <p:nvSpPr>
          <p:cNvPr id="8" name="Rectangle 7">
            <a:extLst>
              <a:ext uri="{FF2B5EF4-FFF2-40B4-BE49-F238E27FC236}">
                <a16:creationId xmlns:a16="http://schemas.microsoft.com/office/drawing/2014/main" id="{6BC386FE-161F-4983-9926-5B8CA3DDCAC5}"/>
              </a:ext>
            </a:extLst>
          </p:cNvPr>
          <p:cNvSpPr/>
          <p:nvPr/>
        </p:nvSpPr>
        <p:spPr>
          <a:xfrm>
            <a:off x="1060807" y="3727835"/>
            <a:ext cx="3893158" cy="346311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nSpc>
                <a:spcPct val="200000"/>
              </a:lnSpc>
              <a:buFont typeface="Arial" panose="020B0604020202020204" pitchFamily="34" charset="0"/>
              <a:buChar char="•"/>
            </a:pPr>
            <a:r>
              <a:rPr lang="en-US" sz="1944" dirty="0">
                <a:solidFill>
                  <a:srgbClr val="333F70"/>
                </a:solidFill>
                <a:latin typeface="Open Sans" pitchFamily="34" charset="0"/>
                <a:ea typeface="Open Sans" pitchFamily="34" charset="-122"/>
                <a:cs typeface="Open Sans" pitchFamily="34" charset="-120"/>
              </a:rPr>
              <a:t>What is RAG?</a:t>
            </a:r>
          </a:p>
          <a:p>
            <a:pPr marL="285750" indent="-285750">
              <a:lnSpc>
                <a:spcPct val="200000"/>
              </a:lnSpc>
              <a:buFont typeface="Arial" panose="020B0604020202020204" pitchFamily="34" charset="0"/>
              <a:buChar char="•"/>
            </a:pPr>
            <a:r>
              <a:rPr lang="en-US" sz="1944" dirty="0">
                <a:solidFill>
                  <a:srgbClr val="333F70"/>
                </a:solidFill>
                <a:latin typeface="Open Sans" pitchFamily="34" charset="0"/>
                <a:ea typeface="Open Sans" pitchFamily="34" charset="-122"/>
                <a:cs typeface="Open Sans" pitchFamily="34" charset="-120"/>
              </a:rPr>
              <a:t>RAG architecture</a:t>
            </a:r>
          </a:p>
          <a:p>
            <a:pPr marL="285750" indent="-285750">
              <a:lnSpc>
                <a:spcPct val="200000"/>
              </a:lnSpc>
              <a:buFont typeface="Arial" panose="020B0604020202020204" pitchFamily="34" charset="0"/>
              <a:buChar char="•"/>
            </a:pPr>
            <a:r>
              <a:rPr lang="en-US" sz="1944" dirty="0">
                <a:solidFill>
                  <a:srgbClr val="333F70"/>
                </a:solidFill>
                <a:latin typeface="Open Sans" pitchFamily="34" charset="0"/>
                <a:ea typeface="Open Sans" pitchFamily="34" charset="-122"/>
                <a:cs typeface="Open Sans" pitchFamily="34" charset="-120"/>
              </a:rPr>
              <a:t>RAG disadvantages</a:t>
            </a:r>
          </a:p>
          <a:p>
            <a:pPr marL="285750" indent="-285750">
              <a:lnSpc>
                <a:spcPct val="200000"/>
              </a:lnSpc>
              <a:buFont typeface="Arial" panose="020B0604020202020204" pitchFamily="34" charset="0"/>
              <a:buChar char="•"/>
            </a:pPr>
            <a:r>
              <a:rPr lang="en-US" sz="1944" dirty="0">
                <a:solidFill>
                  <a:srgbClr val="333F70"/>
                </a:solidFill>
                <a:latin typeface="Open Sans" pitchFamily="34" charset="0"/>
                <a:ea typeface="Open Sans" pitchFamily="34" charset="-122"/>
                <a:cs typeface="Open Sans" pitchFamily="34" charset="-120"/>
              </a:rPr>
              <a:t>What is knowledge graph?</a:t>
            </a:r>
          </a:p>
          <a:p>
            <a:pPr marL="285750" indent="-285750">
              <a:lnSpc>
                <a:spcPct val="200000"/>
              </a:lnSpc>
              <a:buFont typeface="Arial" panose="020B0604020202020204" pitchFamily="34" charset="0"/>
              <a:buChar char="•"/>
            </a:pPr>
            <a:r>
              <a:rPr lang="en-US" sz="1944" dirty="0" err="1">
                <a:solidFill>
                  <a:srgbClr val="333F70"/>
                </a:solidFill>
                <a:latin typeface="Open Sans" pitchFamily="34" charset="0"/>
                <a:ea typeface="Open Sans" pitchFamily="34" charset="-122"/>
                <a:cs typeface="Open Sans" pitchFamily="34" charset="-120"/>
              </a:rPr>
              <a:t>GraphRAG</a:t>
            </a:r>
            <a:r>
              <a:rPr lang="en-US" sz="1944" dirty="0">
                <a:solidFill>
                  <a:srgbClr val="333F70"/>
                </a:solidFill>
                <a:latin typeface="Open Sans" pitchFamily="34" charset="0"/>
                <a:ea typeface="Open Sans" pitchFamily="34" charset="-122"/>
                <a:cs typeface="Open Sans" pitchFamily="34" charset="-120"/>
              </a:rPr>
              <a:t> and its advantages</a:t>
            </a:r>
          </a:p>
          <a:p>
            <a:pPr marL="285750" indent="-285750">
              <a:lnSpc>
                <a:spcPct val="200000"/>
              </a:lnSpc>
              <a:buFont typeface="Arial" panose="020B0604020202020204" pitchFamily="34" charset="0"/>
              <a:buChar char="•"/>
            </a:pPr>
            <a:r>
              <a:rPr lang="en-US" sz="1944" dirty="0" err="1">
                <a:solidFill>
                  <a:srgbClr val="333F70"/>
                </a:solidFill>
                <a:latin typeface="Open Sans" pitchFamily="34" charset="0"/>
                <a:ea typeface="Open Sans" pitchFamily="34" charset="-122"/>
                <a:cs typeface="Open Sans" pitchFamily="34" charset="-120"/>
              </a:rPr>
              <a:t>GraphRAG</a:t>
            </a:r>
            <a:r>
              <a:rPr lang="en-US" sz="1944" dirty="0">
                <a:solidFill>
                  <a:srgbClr val="333F70"/>
                </a:solidFill>
                <a:latin typeface="Open Sans" pitchFamily="34" charset="0"/>
                <a:ea typeface="Open Sans" pitchFamily="34" charset="-122"/>
                <a:cs typeface="Open Sans" pitchFamily="34" charset="-120"/>
              </a:rPr>
              <a:t> architecture</a:t>
            </a:r>
          </a:p>
          <a:p>
            <a:pPr marL="285750" indent="-285750">
              <a:lnSpc>
                <a:spcPct val="200000"/>
              </a:lnSpc>
              <a:buFont typeface="Arial" panose="020B0604020202020204" pitchFamily="34" charset="0"/>
              <a:buChar char="•"/>
            </a:pPr>
            <a:r>
              <a:rPr lang="en-US" sz="1944" dirty="0" err="1">
                <a:solidFill>
                  <a:srgbClr val="333F70"/>
                </a:solidFill>
                <a:latin typeface="Open Sans" pitchFamily="34" charset="0"/>
                <a:ea typeface="Open Sans" pitchFamily="34" charset="-122"/>
                <a:cs typeface="Open Sans" pitchFamily="34" charset="-120"/>
              </a:rPr>
              <a:t>GraphRAG</a:t>
            </a:r>
            <a:r>
              <a:rPr lang="en-US" sz="1944" dirty="0">
                <a:solidFill>
                  <a:srgbClr val="333F70"/>
                </a:solidFill>
                <a:latin typeface="Open Sans" pitchFamily="34" charset="0"/>
                <a:ea typeface="Open Sans" pitchFamily="34" charset="-122"/>
                <a:cs typeface="Open Sans" pitchFamily="34" charset="-120"/>
              </a:rPr>
              <a:t> Deployment</a:t>
            </a:r>
          </a:p>
          <a:p>
            <a:pPr marL="285750" indent="-285750">
              <a:lnSpc>
                <a:spcPct val="200000"/>
              </a:lnSpc>
              <a:buFont typeface="Arial" panose="020B0604020202020204" pitchFamily="34" charset="0"/>
              <a:buChar char="•"/>
            </a:pPr>
            <a:endParaRPr lang="en-US" sz="2400" dirty="0">
              <a:solidFill>
                <a:schemeClr val="tx1"/>
              </a:solidFill>
            </a:endParaRPr>
          </a:p>
        </p:txBody>
      </p:sp>
    </p:spTree>
    <p:extLst>
      <p:ext uri="{BB962C8B-B14F-4D97-AF65-F5344CB8AC3E}">
        <p14:creationId xmlns:p14="http://schemas.microsoft.com/office/powerpoint/2010/main" val="494872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4965549" y="868719"/>
            <a:ext cx="6172200" cy="771525"/>
          </a:xfrm>
          <a:prstGeom prst="rect">
            <a:avLst/>
          </a:prstGeom>
          <a:noFill/>
          <a:ln/>
        </p:spPr>
        <p:txBody>
          <a:bodyPr wrap="none" rtlCol="0" anchor="t"/>
          <a:lstStyle/>
          <a:p>
            <a:pPr marL="0" indent="0">
              <a:lnSpc>
                <a:spcPts val="6075"/>
              </a:lnSpc>
              <a:buNone/>
            </a:pPr>
            <a:r>
              <a:rPr lang="en-US" sz="4400" b="1" dirty="0">
                <a:solidFill>
                  <a:srgbClr val="333F70"/>
                </a:solidFill>
                <a:latin typeface="Unbounded" pitchFamily="34" charset="0"/>
                <a:ea typeface="Unbounded" pitchFamily="34" charset="-122"/>
                <a:cs typeface="Unbounded" pitchFamily="34" charset="-120"/>
              </a:rPr>
              <a:t>What is RAG?</a:t>
            </a:r>
            <a:endParaRPr lang="en-US" sz="4400" dirty="0"/>
          </a:p>
        </p:txBody>
      </p:sp>
      <p:sp>
        <p:nvSpPr>
          <p:cNvPr id="5" name="Shape 3"/>
          <p:cNvSpPr/>
          <p:nvPr/>
        </p:nvSpPr>
        <p:spPr>
          <a:xfrm>
            <a:off x="864037" y="2378987"/>
            <a:ext cx="4136231" cy="5028809"/>
          </a:xfrm>
          <a:prstGeom prst="roundRect">
            <a:avLst>
              <a:gd name="adj" fmla="val 2507"/>
            </a:avLst>
          </a:prstGeom>
          <a:solidFill>
            <a:srgbClr val="D6F5EE"/>
          </a:solidFill>
          <a:ln w="15240">
            <a:solidFill>
              <a:srgbClr val="BCDBD4"/>
            </a:solidFill>
            <a:prstDash val="solid"/>
          </a:ln>
        </p:spPr>
      </p:sp>
      <p:sp>
        <p:nvSpPr>
          <p:cNvPr id="6" name="Text 4"/>
          <p:cNvSpPr/>
          <p:nvPr/>
        </p:nvSpPr>
        <p:spPr>
          <a:xfrm>
            <a:off x="1126093" y="2641044"/>
            <a:ext cx="3086100" cy="385763"/>
          </a:xfrm>
          <a:prstGeom prst="rect">
            <a:avLst/>
          </a:prstGeom>
          <a:noFill/>
          <a:ln/>
        </p:spPr>
        <p:txBody>
          <a:bodyPr wrap="none" rtlCol="0" anchor="t"/>
          <a:lstStyle/>
          <a:p>
            <a:pPr marL="0" indent="0">
              <a:lnSpc>
                <a:spcPts val="3038"/>
              </a:lnSpc>
              <a:buNone/>
            </a:pPr>
            <a:r>
              <a:rPr lang="en-US" sz="2430" b="1" dirty="0">
                <a:solidFill>
                  <a:srgbClr val="333F70"/>
                </a:solidFill>
                <a:latin typeface="Unbounded" pitchFamily="34" charset="0"/>
                <a:ea typeface="Unbounded" pitchFamily="34" charset="-122"/>
                <a:cs typeface="Unbounded" pitchFamily="34" charset="-120"/>
              </a:rPr>
              <a:t>Definition</a:t>
            </a:r>
            <a:endParaRPr lang="en-US" sz="2430" dirty="0"/>
          </a:p>
        </p:txBody>
      </p:sp>
      <p:sp>
        <p:nvSpPr>
          <p:cNvPr id="7" name="Text 5"/>
          <p:cNvSpPr/>
          <p:nvPr/>
        </p:nvSpPr>
        <p:spPr>
          <a:xfrm>
            <a:off x="1126093" y="3166804"/>
            <a:ext cx="3612118" cy="3555444"/>
          </a:xfrm>
          <a:prstGeom prst="rect">
            <a:avLst/>
          </a:prstGeom>
          <a:noFill/>
          <a:ln/>
        </p:spPr>
        <p:txBody>
          <a:bodyPr wrap="square" rtlCol="0" anchor="t"/>
          <a:lstStyle/>
          <a:p>
            <a:pPr marL="0" indent="0">
              <a:lnSpc>
                <a:spcPts val="3110"/>
              </a:lnSpc>
              <a:buNone/>
            </a:pPr>
            <a:r>
              <a:rPr lang="en-US" sz="1944" dirty="0">
                <a:solidFill>
                  <a:srgbClr val="333F70"/>
                </a:solidFill>
                <a:latin typeface="Open Sans" pitchFamily="34" charset="0"/>
                <a:ea typeface="Open Sans" pitchFamily="34" charset="-122"/>
                <a:cs typeface="Open Sans" pitchFamily="34" charset="-120"/>
              </a:rPr>
              <a:t>RAG is a technique to improve LLM outputs using real-world information. This technique is an important part of most LLM-based tools and the majority of RAG approaches use vector similarity as the search technique, which we call </a:t>
            </a:r>
            <a:r>
              <a:rPr lang="en-US" sz="1944" b="1" i="1" dirty="0">
                <a:solidFill>
                  <a:srgbClr val="333F70"/>
                </a:solidFill>
                <a:latin typeface="Open Sans" pitchFamily="34" charset="0"/>
                <a:ea typeface="Open Sans" pitchFamily="34" charset="-122"/>
                <a:cs typeface="Open Sans" pitchFamily="34" charset="-120"/>
              </a:rPr>
              <a:t>Baseline RAG</a:t>
            </a:r>
            <a:r>
              <a:rPr lang="en-US" sz="1944" dirty="0">
                <a:solidFill>
                  <a:srgbClr val="333F70"/>
                </a:solidFill>
                <a:latin typeface="Open Sans" pitchFamily="34" charset="0"/>
                <a:ea typeface="Open Sans" pitchFamily="34" charset="-122"/>
                <a:cs typeface="Open Sans" pitchFamily="34" charset="-120"/>
              </a:rPr>
              <a:t>.</a:t>
            </a:r>
            <a:endParaRPr lang="en-US" sz="1944" dirty="0"/>
          </a:p>
        </p:txBody>
      </p:sp>
      <p:sp>
        <p:nvSpPr>
          <p:cNvPr id="8" name="Shape 6"/>
          <p:cNvSpPr/>
          <p:nvPr/>
        </p:nvSpPr>
        <p:spPr>
          <a:xfrm>
            <a:off x="5247084" y="2378988"/>
            <a:ext cx="4136231" cy="5028808"/>
          </a:xfrm>
          <a:prstGeom prst="roundRect">
            <a:avLst>
              <a:gd name="adj" fmla="val 2507"/>
            </a:avLst>
          </a:prstGeom>
          <a:solidFill>
            <a:srgbClr val="D6F5EE"/>
          </a:solidFill>
          <a:ln w="15240">
            <a:solidFill>
              <a:srgbClr val="BCDBD4"/>
            </a:solidFill>
            <a:prstDash val="solid"/>
          </a:ln>
        </p:spPr>
      </p:sp>
      <p:sp>
        <p:nvSpPr>
          <p:cNvPr id="9" name="Text 7"/>
          <p:cNvSpPr/>
          <p:nvPr/>
        </p:nvSpPr>
        <p:spPr>
          <a:xfrm>
            <a:off x="5509141" y="2641044"/>
            <a:ext cx="3111818" cy="385763"/>
          </a:xfrm>
          <a:prstGeom prst="rect">
            <a:avLst/>
          </a:prstGeom>
          <a:noFill/>
          <a:ln/>
        </p:spPr>
        <p:txBody>
          <a:bodyPr wrap="none" rtlCol="0" anchor="t"/>
          <a:lstStyle/>
          <a:p>
            <a:pPr marL="0" indent="0">
              <a:lnSpc>
                <a:spcPts val="3038"/>
              </a:lnSpc>
              <a:buNone/>
            </a:pPr>
            <a:r>
              <a:rPr lang="en-US" sz="2430" b="1" dirty="0">
                <a:solidFill>
                  <a:srgbClr val="333F70"/>
                </a:solidFill>
                <a:latin typeface="Unbounded" pitchFamily="34" charset="0"/>
                <a:ea typeface="Unbounded" pitchFamily="34" charset="-122"/>
                <a:cs typeface="Unbounded" pitchFamily="34" charset="-120"/>
              </a:rPr>
              <a:t>Key Capabilities</a:t>
            </a:r>
            <a:endParaRPr lang="en-US" sz="2430" dirty="0"/>
          </a:p>
        </p:txBody>
      </p:sp>
      <p:sp>
        <p:nvSpPr>
          <p:cNvPr id="10" name="Text 8"/>
          <p:cNvSpPr/>
          <p:nvPr/>
        </p:nvSpPr>
        <p:spPr>
          <a:xfrm>
            <a:off x="5509141" y="3174921"/>
            <a:ext cx="3612118" cy="1580198"/>
          </a:xfrm>
          <a:prstGeom prst="rect">
            <a:avLst/>
          </a:prstGeom>
          <a:noFill/>
          <a:ln/>
        </p:spPr>
        <p:txBody>
          <a:bodyPr wrap="square" rtlCol="0" anchor="t"/>
          <a:lstStyle/>
          <a:p>
            <a:pPr marL="0" indent="0">
              <a:lnSpc>
                <a:spcPts val="3110"/>
              </a:lnSpc>
              <a:buNone/>
            </a:pPr>
            <a:r>
              <a:rPr lang="en-US" sz="1944" dirty="0">
                <a:solidFill>
                  <a:srgbClr val="333F70"/>
                </a:solidFill>
                <a:latin typeface="Open Sans" pitchFamily="34" charset="0"/>
                <a:ea typeface="Open Sans" pitchFamily="34" charset="-122"/>
                <a:cs typeface="Open Sans" pitchFamily="34" charset="-120"/>
              </a:rPr>
              <a:t>RAG effectively searches through </a:t>
            </a:r>
            <a:r>
              <a:rPr lang="en-US" sz="1944" b="1" dirty="0">
                <a:solidFill>
                  <a:srgbClr val="333F70"/>
                </a:solidFill>
                <a:latin typeface="Open Sans" pitchFamily="34" charset="0"/>
                <a:ea typeface="Open Sans" pitchFamily="34" charset="-122"/>
                <a:cs typeface="Open Sans" pitchFamily="34" charset="-120"/>
              </a:rPr>
              <a:t>private</a:t>
            </a:r>
            <a:r>
              <a:rPr lang="en-US" sz="1944" dirty="0">
                <a:solidFill>
                  <a:srgbClr val="333F70"/>
                </a:solidFill>
                <a:latin typeface="Open Sans" pitchFamily="34" charset="0"/>
                <a:ea typeface="Open Sans" pitchFamily="34" charset="-122"/>
                <a:cs typeface="Open Sans" pitchFamily="34" charset="-120"/>
              </a:rPr>
              <a:t> datasets to find the most relevant information.</a:t>
            </a:r>
            <a:endParaRPr lang="en-US" sz="1944" dirty="0"/>
          </a:p>
        </p:txBody>
      </p:sp>
      <p:sp>
        <p:nvSpPr>
          <p:cNvPr id="11" name="Shape 9"/>
          <p:cNvSpPr/>
          <p:nvPr/>
        </p:nvSpPr>
        <p:spPr>
          <a:xfrm>
            <a:off x="9630132" y="2378988"/>
            <a:ext cx="4136231" cy="5028808"/>
          </a:xfrm>
          <a:prstGeom prst="roundRect">
            <a:avLst>
              <a:gd name="adj" fmla="val 2507"/>
            </a:avLst>
          </a:prstGeom>
          <a:solidFill>
            <a:srgbClr val="D6F5EE"/>
          </a:solidFill>
          <a:ln w="15240">
            <a:solidFill>
              <a:srgbClr val="BCDBD4"/>
            </a:solidFill>
            <a:prstDash val="solid"/>
          </a:ln>
        </p:spPr>
      </p:sp>
      <p:sp>
        <p:nvSpPr>
          <p:cNvPr id="12" name="Text 10"/>
          <p:cNvSpPr/>
          <p:nvPr/>
        </p:nvSpPr>
        <p:spPr>
          <a:xfrm>
            <a:off x="9892189" y="2641044"/>
            <a:ext cx="3086100" cy="385763"/>
          </a:xfrm>
          <a:prstGeom prst="rect">
            <a:avLst/>
          </a:prstGeom>
          <a:noFill/>
          <a:ln/>
        </p:spPr>
        <p:txBody>
          <a:bodyPr wrap="none" rtlCol="0" anchor="t"/>
          <a:lstStyle/>
          <a:p>
            <a:pPr marL="0" indent="0">
              <a:lnSpc>
                <a:spcPts val="3038"/>
              </a:lnSpc>
              <a:buNone/>
            </a:pPr>
            <a:r>
              <a:rPr lang="en-US" sz="2430" b="1" dirty="0">
                <a:solidFill>
                  <a:srgbClr val="333F70"/>
                </a:solidFill>
                <a:latin typeface="Unbounded" pitchFamily="34" charset="0"/>
                <a:ea typeface="Unbounded" pitchFamily="34" charset="-122"/>
                <a:cs typeface="Unbounded" pitchFamily="34" charset="-120"/>
              </a:rPr>
              <a:t>Applications</a:t>
            </a:r>
            <a:endParaRPr lang="en-US" sz="2430" dirty="0"/>
          </a:p>
        </p:txBody>
      </p:sp>
      <p:sp>
        <p:nvSpPr>
          <p:cNvPr id="13" name="Text 11"/>
          <p:cNvSpPr/>
          <p:nvPr/>
        </p:nvSpPr>
        <p:spPr>
          <a:xfrm>
            <a:off x="9892189" y="3174921"/>
            <a:ext cx="3612118" cy="2765346"/>
          </a:xfrm>
          <a:prstGeom prst="rect">
            <a:avLst/>
          </a:prstGeom>
          <a:noFill/>
          <a:ln/>
        </p:spPr>
        <p:txBody>
          <a:bodyPr wrap="square" rtlCol="0" anchor="t"/>
          <a:lstStyle/>
          <a:p>
            <a:pPr marL="0" indent="0">
              <a:lnSpc>
                <a:spcPts val="3110"/>
              </a:lnSpc>
              <a:buNone/>
            </a:pPr>
            <a:r>
              <a:rPr lang="en-US" sz="1944" dirty="0">
                <a:solidFill>
                  <a:srgbClr val="333F70"/>
                </a:solidFill>
                <a:latin typeface="Open Sans" pitchFamily="34" charset="0"/>
                <a:ea typeface="Open Sans" pitchFamily="34" charset="-122"/>
                <a:cs typeface="Open Sans" pitchFamily="34" charset="-120"/>
              </a:rPr>
              <a:t>RAG has applications in areas like </a:t>
            </a:r>
            <a:r>
              <a:rPr lang="en-US" sz="1944" b="1" dirty="0">
                <a:solidFill>
                  <a:srgbClr val="333F70"/>
                </a:solidFill>
                <a:latin typeface="Open Sans" pitchFamily="34" charset="0"/>
                <a:ea typeface="Open Sans" pitchFamily="34" charset="-122"/>
                <a:cs typeface="Open Sans" pitchFamily="34" charset="-120"/>
              </a:rPr>
              <a:t>question-answering, dialog systems, and content generation</a:t>
            </a:r>
            <a:r>
              <a:rPr lang="en-US" sz="1944" dirty="0">
                <a:solidFill>
                  <a:srgbClr val="333F70"/>
                </a:solidFill>
                <a:latin typeface="Open Sans" pitchFamily="34" charset="0"/>
                <a:ea typeface="Open Sans" pitchFamily="34" charset="-122"/>
                <a:cs typeface="Open Sans" pitchFamily="34" charset="-120"/>
              </a:rPr>
              <a:t>, where access to external knowledge can improve the quality and accuracy of the output.</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71C0449-9700-44BE-9A59-FB1D77395C78}"/>
              </a:ext>
            </a:extLst>
          </p:cNvPr>
          <p:cNvPicPr>
            <a:picLocks noChangeAspect="1"/>
          </p:cNvPicPr>
          <p:nvPr/>
        </p:nvPicPr>
        <p:blipFill>
          <a:blip r:embed="rId3"/>
          <a:stretch>
            <a:fillRect/>
          </a:stretch>
        </p:blipFill>
        <p:spPr>
          <a:xfrm>
            <a:off x="258281" y="749603"/>
            <a:ext cx="12918876" cy="7115474"/>
          </a:xfrm>
          <a:prstGeom prst="rect">
            <a:avLst/>
          </a:prstGeom>
        </p:spPr>
      </p:pic>
      <p:sp>
        <p:nvSpPr>
          <p:cNvPr id="3" name="Shape 1"/>
          <p:cNvSpPr/>
          <p:nvPr/>
        </p:nvSpPr>
        <p:spPr>
          <a:xfrm>
            <a:off x="91440" y="83397"/>
            <a:ext cx="14630400" cy="8229600"/>
          </a:xfrm>
          <a:prstGeom prst="rect">
            <a:avLst/>
          </a:prstGeom>
          <a:solidFill>
            <a:srgbClr val="FFFFFF"/>
          </a:solidFill>
          <a:ln/>
        </p:spPr>
      </p:sp>
      <p:sp>
        <p:nvSpPr>
          <p:cNvPr id="2" name="Shape 0"/>
          <p:cNvSpPr/>
          <p:nvPr/>
        </p:nvSpPr>
        <p:spPr>
          <a:xfrm>
            <a:off x="6905" y="0"/>
            <a:ext cx="14630400" cy="8229600"/>
          </a:xfrm>
          <a:prstGeom prst="rect">
            <a:avLst/>
          </a:prstGeom>
          <a:solidFill>
            <a:srgbClr val="D6F5EE"/>
          </a:solidFill>
          <a:ln/>
        </p:spPr>
      </p:sp>
      <p:sp>
        <p:nvSpPr>
          <p:cNvPr id="4" name="Text 2"/>
          <p:cNvSpPr/>
          <p:nvPr/>
        </p:nvSpPr>
        <p:spPr>
          <a:xfrm>
            <a:off x="4762858" y="3487972"/>
            <a:ext cx="6788825" cy="771525"/>
          </a:xfrm>
          <a:prstGeom prst="rect">
            <a:avLst/>
          </a:prstGeom>
          <a:noFill/>
          <a:ln/>
        </p:spPr>
        <p:txBody>
          <a:bodyPr wrap="none" rtlCol="0" anchor="t"/>
          <a:lstStyle/>
          <a:p>
            <a:pPr marL="0" indent="0">
              <a:lnSpc>
                <a:spcPts val="6075"/>
              </a:lnSpc>
              <a:buNone/>
            </a:pPr>
            <a:r>
              <a:rPr lang="en-US" sz="4400" b="1" dirty="0">
                <a:solidFill>
                  <a:srgbClr val="333F70"/>
                </a:solidFill>
                <a:latin typeface="Unbounded" pitchFamily="34" charset="0"/>
                <a:ea typeface="Unbounded" pitchFamily="34" charset="-122"/>
                <a:cs typeface="Unbounded" pitchFamily="34" charset="-120"/>
              </a:rPr>
              <a:t>RAG Architecture</a:t>
            </a:r>
            <a:endParaRPr lang="en-US" sz="4400" dirty="0"/>
          </a:p>
        </p:txBody>
      </p:sp>
      <p:sp>
        <p:nvSpPr>
          <p:cNvPr id="5" name="Text 3"/>
          <p:cNvSpPr/>
          <p:nvPr/>
        </p:nvSpPr>
        <p:spPr>
          <a:xfrm>
            <a:off x="864037" y="4925703"/>
            <a:ext cx="3086100" cy="385763"/>
          </a:xfrm>
          <a:prstGeom prst="rect">
            <a:avLst/>
          </a:prstGeom>
          <a:noFill/>
          <a:ln/>
        </p:spPr>
        <p:txBody>
          <a:bodyPr wrap="none" rtlCol="0" anchor="t"/>
          <a:lstStyle/>
          <a:p>
            <a:pPr marL="0" indent="0">
              <a:lnSpc>
                <a:spcPts val="3038"/>
              </a:lnSpc>
              <a:buNone/>
            </a:pPr>
            <a:r>
              <a:rPr lang="en-US" sz="2430" b="1" dirty="0">
                <a:solidFill>
                  <a:srgbClr val="333F70"/>
                </a:solidFill>
                <a:latin typeface="Unbounded" pitchFamily="34" charset="0"/>
                <a:ea typeface="Unbounded" pitchFamily="34" charset="-122"/>
                <a:cs typeface="Unbounded" pitchFamily="34" charset="-120"/>
              </a:rPr>
              <a:t>Encoder</a:t>
            </a:r>
            <a:endParaRPr lang="en-US" sz="2430" dirty="0"/>
          </a:p>
        </p:txBody>
      </p:sp>
      <p:sp>
        <p:nvSpPr>
          <p:cNvPr id="6" name="Text 4"/>
          <p:cNvSpPr/>
          <p:nvPr/>
        </p:nvSpPr>
        <p:spPr>
          <a:xfrm>
            <a:off x="864037" y="5558282"/>
            <a:ext cx="3898821" cy="1185148"/>
          </a:xfrm>
          <a:prstGeom prst="rect">
            <a:avLst/>
          </a:prstGeom>
          <a:noFill/>
          <a:ln/>
        </p:spPr>
        <p:txBody>
          <a:bodyPr wrap="square" rtlCol="0" anchor="t"/>
          <a:lstStyle/>
          <a:p>
            <a:pPr marL="0" indent="0" algn="just">
              <a:lnSpc>
                <a:spcPts val="3110"/>
              </a:lnSpc>
              <a:buNone/>
            </a:pPr>
            <a:r>
              <a:rPr lang="en-US" dirty="0">
                <a:solidFill>
                  <a:srgbClr val="333F70"/>
                </a:solidFill>
                <a:latin typeface="Open Sans" pitchFamily="34" charset="0"/>
                <a:ea typeface="Open Sans" pitchFamily="34" charset="-122"/>
                <a:cs typeface="Open Sans" pitchFamily="34" charset="-120"/>
              </a:rPr>
              <a:t>The encoder takes the input text and generates a contextualized representation.</a:t>
            </a:r>
            <a:endParaRPr lang="en-US" dirty="0"/>
          </a:p>
        </p:txBody>
      </p:sp>
      <p:sp>
        <p:nvSpPr>
          <p:cNvPr id="7" name="Text 5"/>
          <p:cNvSpPr/>
          <p:nvPr/>
        </p:nvSpPr>
        <p:spPr>
          <a:xfrm>
            <a:off x="5372695" y="4925703"/>
            <a:ext cx="3086100" cy="385763"/>
          </a:xfrm>
          <a:prstGeom prst="rect">
            <a:avLst/>
          </a:prstGeom>
          <a:noFill/>
          <a:ln/>
        </p:spPr>
        <p:txBody>
          <a:bodyPr wrap="none" rtlCol="0" anchor="t"/>
          <a:lstStyle/>
          <a:p>
            <a:pPr marL="0" indent="0">
              <a:lnSpc>
                <a:spcPts val="3038"/>
              </a:lnSpc>
              <a:buNone/>
            </a:pPr>
            <a:r>
              <a:rPr lang="en-US" sz="2430" b="1" dirty="0">
                <a:solidFill>
                  <a:srgbClr val="333F70"/>
                </a:solidFill>
                <a:latin typeface="Unbounded" pitchFamily="34" charset="0"/>
                <a:ea typeface="Unbounded" pitchFamily="34" charset="-122"/>
                <a:cs typeface="Unbounded" pitchFamily="34" charset="-120"/>
              </a:rPr>
              <a:t>Retriever</a:t>
            </a:r>
            <a:endParaRPr lang="en-US" sz="2430" dirty="0"/>
          </a:p>
        </p:txBody>
      </p:sp>
      <p:sp>
        <p:nvSpPr>
          <p:cNvPr id="8" name="Text 6"/>
          <p:cNvSpPr/>
          <p:nvPr/>
        </p:nvSpPr>
        <p:spPr>
          <a:xfrm>
            <a:off x="5372695" y="5558282"/>
            <a:ext cx="3898821" cy="1580198"/>
          </a:xfrm>
          <a:prstGeom prst="rect">
            <a:avLst/>
          </a:prstGeom>
          <a:noFill/>
          <a:ln/>
        </p:spPr>
        <p:txBody>
          <a:bodyPr wrap="square" rtlCol="0" anchor="t"/>
          <a:lstStyle/>
          <a:p>
            <a:pPr algn="just">
              <a:lnSpc>
                <a:spcPts val="3110"/>
              </a:lnSpc>
            </a:pPr>
            <a:r>
              <a:rPr lang="en-US" dirty="0">
                <a:solidFill>
                  <a:srgbClr val="333F70"/>
                </a:solidFill>
                <a:latin typeface="Open Sans" pitchFamily="34" charset="0"/>
                <a:ea typeface="Open Sans" pitchFamily="34" charset="-122"/>
                <a:cs typeface="Open Sans" pitchFamily="34" charset="-120"/>
              </a:rPr>
              <a:t>The retriever module identifies and extracts relevant information from external knowledge sources based on the input.</a:t>
            </a:r>
          </a:p>
        </p:txBody>
      </p:sp>
      <p:sp>
        <p:nvSpPr>
          <p:cNvPr id="9" name="Text 7"/>
          <p:cNvSpPr/>
          <p:nvPr/>
        </p:nvSpPr>
        <p:spPr>
          <a:xfrm>
            <a:off x="9881354" y="4925703"/>
            <a:ext cx="3086100" cy="385763"/>
          </a:xfrm>
          <a:prstGeom prst="rect">
            <a:avLst/>
          </a:prstGeom>
          <a:noFill/>
          <a:ln/>
        </p:spPr>
        <p:txBody>
          <a:bodyPr wrap="none" rtlCol="0" anchor="t"/>
          <a:lstStyle/>
          <a:p>
            <a:pPr marL="0" indent="0">
              <a:lnSpc>
                <a:spcPts val="3038"/>
              </a:lnSpc>
              <a:buNone/>
            </a:pPr>
            <a:r>
              <a:rPr lang="en-US" sz="2430" b="1" dirty="0">
                <a:solidFill>
                  <a:srgbClr val="333F70"/>
                </a:solidFill>
                <a:latin typeface="Unbounded" pitchFamily="34" charset="0"/>
                <a:ea typeface="Unbounded" pitchFamily="34" charset="-122"/>
                <a:cs typeface="Unbounded" pitchFamily="34" charset="-120"/>
              </a:rPr>
              <a:t>Decoder</a:t>
            </a:r>
            <a:endParaRPr lang="en-US" sz="2430" dirty="0"/>
          </a:p>
        </p:txBody>
      </p:sp>
      <p:sp>
        <p:nvSpPr>
          <p:cNvPr id="10" name="Text 8"/>
          <p:cNvSpPr/>
          <p:nvPr/>
        </p:nvSpPr>
        <p:spPr>
          <a:xfrm>
            <a:off x="9881354" y="5558282"/>
            <a:ext cx="3898821" cy="1580198"/>
          </a:xfrm>
          <a:prstGeom prst="rect">
            <a:avLst/>
          </a:prstGeom>
          <a:noFill/>
          <a:ln/>
        </p:spPr>
        <p:txBody>
          <a:bodyPr wrap="square" rtlCol="0" anchor="t"/>
          <a:lstStyle/>
          <a:p>
            <a:pPr indent="0" algn="just">
              <a:lnSpc>
                <a:spcPts val="3110"/>
              </a:lnSpc>
              <a:buNone/>
            </a:pPr>
            <a:r>
              <a:rPr lang="en-US" dirty="0">
                <a:solidFill>
                  <a:srgbClr val="333F70"/>
                </a:solidFill>
                <a:latin typeface="Open Sans" pitchFamily="34" charset="0"/>
                <a:ea typeface="Open Sans" pitchFamily="34" charset="-122"/>
                <a:cs typeface="Open Sans" pitchFamily="34" charset="-120"/>
              </a:rPr>
              <a:t>The decoder takes the encoded input and the retrieved information to generate the final output.</a:t>
            </a:r>
          </a:p>
        </p:txBody>
      </p:sp>
      <p:pic>
        <p:nvPicPr>
          <p:cNvPr id="1032" name="Picture 8">
            <a:extLst>
              <a:ext uri="{FF2B5EF4-FFF2-40B4-BE49-F238E27FC236}">
                <a16:creationId xmlns:a16="http://schemas.microsoft.com/office/drawing/2014/main" id="{1821AA27-B4A8-4B85-91AB-1A2E267EB78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6990"/>
          <a:stretch/>
        </p:blipFill>
        <p:spPr bwMode="auto">
          <a:xfrm>
            <a:off x="6905" y="-36844"/>
            <a:ext cx="14630400" cy="34411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037656-5D22-46D8-ADD6-F008987A404D}"/>
              </a:ext>
            </a:extLst>
          </p:cNvPr>
          <p:cNvSpPr txBox="1"/>
          <p:nvPr/>
        </p:nvSpPr>
        <p:spPr>
          <a:xfrm>
            <a:off x="1032933" y="897467"/>
            <a:ext cx="12784667" cy="6434666"/>
          </a:xfrm>
          <a:prstGeom prst="rect">
            <a:avLst/>
          </a:prstGeom>
          <a:noFill/>
        </p:spPr>
        <p:txBody>
          <a:bodyPr wrap="square" rtlCol="0">
            <a:spAutoFit/>
          </a:bodyPr>
          <a:lstStyle/>
          <a:p>
            <a:endParaRPr lang="en-IN" dirty="0"/>
          </a:p>
        </p:txBody>
      </p:sp>
      <p:pic>
        <p:nvPicPr>
          <p:cNvPr id="3" name="Content Placeholder 5">
            <a:extLst>
              <a:ext uri="{FF2B5EF4-FFF2-40B4-BE49-F238E27FC236}">
                <a16:creationId xmlns:a16="http://schemas.microsoft.com/office/drawing/2014/main" id="{97E3CDE0-0704-4B27-9406-857E1B6F80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532" y="2025135"/>
            <a:ext cx="13597467" cy="4722906"/>
          </a:xfrm>
          <a:prstGeom prst="rect">
            <a:avLst/>
          </a:prstGeom>
        </p:spPr>
      </p:pic>
      <p:sp>
        <p:nvSpPr>
          <p:cNvPr id="4" name="Text 2">
            <a:extLst>
              <a:ext uri="{FF2B5EF4-FFF2-40B4-BE49-F238E27FC236}">
                <a16:creationId xmlns:a16="http://schemas.microsoft.com/office/drawing/2014/main" id="{148B6DB6-5952-4AA7-91A6-A44C2A8AED3C}"/>
              </a:ext>
            </a:extLst>
          </p:cNvPr>
          <p:cNvSpPr/>
          <p:nvPr/>
        </p:nvSpPr>
        <p:spPr>
          <a:xfrm>
            <a:off x="4736618" y="669518"/>
            <a:ext cx="6788825" cy="771525"/>
          </a:xfrm>
          <a:prstGeom prst="rect">
            <a:avLst/>
          </a:prstGeom>
          <a:noFill/>
          <a:ln/>
        </p:spPr>
        <p:txBody>
          <a:bodyPr wrap="none" rtlCol="0" anchor="t"/>
          <a:lstStyle/>
          <a:p>
            <a:pPr marL="0" indent="0">
              <a:lnSpc>
                <a:spcPts val="6075"/>
              </a:lnSpc>
              <a:buNone/>
            </a:pPr>
            <a:r>
              <a:rPr lang="en-US" sz="4400" b="1" dirty="0">
                <a:solidFill>
                  <a:srgbClr val="333F70"/>
                </a:solidFill>
                <a:latin typeface="Unbounded" pitchFamily="34" charset="0"/>
                <a:ea typeface="Unbounded" pitchFamily="34" charset="-122"/>
                <a:cs typeface="Unbounded" pitchFamily="34" charset="-120"/>
              </a:rPr>
              <a:t>RAG Architecture</a:t>
            </a:r>
            <a:endParaRPr lang="en-US" sz="4400" dirty="0"/>
          </a:p>
        </p:txBody>
      </p:sp>
    </p:spTree>
    <p:extLst>
      <p:ext uri="{BB962C8B-B14F-4D97-AF65-F5344CB8AC3E}">
        <p14:creationId xmlns:p14="http://schemas.microsoft.com/office/powerpoint/2010/main" val="146927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14242"/>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1648201"/>
            <a:ext cx="5486400" cy="6581399"/>
          </a:xfrm>
          <a:prstGeom prst="rect">
            <a:avLst/>
          </a:prstGeom>
        </p:spPr>
      </p:pic>
      <p:pic>
        <p:nvPicPr>
          <p:cNvPr id="5" name="Image 1" descr="preencoded.png"/>
          <p:cNvPicPr>
            <a:picLocks noChangeAspect="1"/>
          </p:cNvPicPr>
          <p:nvPr/>
        </p:nvPicPr>
        <p:blipFill>
          <a:blip r:embed="rId4"/>
          <a:stretch>
            <a:fillRect/>
          </a:stretch>
        </p:blipFill>
        <p:spPr>
          <a:xfrm>
            <a:off x="9359979" y="3254106"/>
            <a:ext cx="5054322" cy="3369588"/>
          </a:xfrm>
          <a:prstGeom prst="rect">
            <a:avLst/>
          </a:prstGeom>
        </p:spPr>
      </p:pic>
      <p:sp>
        <p:nvSpPr>
          <p:cNvPr id="6" name="Text 2"/>
          <p:cNvSpPr/>
          <p:nvPr/>
        </p:nvSpPr>
        <p:spPr>
          <a:xfrm>
            <a:off x="4583668" y="513440"/>
            <a:ext cx="5463064" cy="540068"/>
          </a:xfrm>
          <a:prstGeom prst="rect">
            <a:avLst/>
          </a:prstGeom>
          <a:noFill/>
          <a:ln/>
        </p:spPr>
        <p:txBody>
          <a:bodyPr wrap="none" rtlCol="0" anchor="t"/>
          <a:lstStyle/>
          <a:p>
            <a:pPr marL="0" indent="0">
              <a:lnSpc>
                <a:spcPts val="4253"/>
              </a:lnSpc>
              <a:buNone/>
            </a:pPr>
            <a:r>
              <a:rPr lang="en-US" sz="4400" b="1" dirty="0">
                <a:solidFill>
                  <a:srgbClr val="333F70"/>
                </a:solidFill>
                <a:latin typeface="Unbounded" pitchFamily="34" charset="0"/>
                <a:ea typeface="Unbounded" pitchFamily="34" charset="-122"/>
                <a:cs typeface="Unbounded" pitchFamily="34" charset="-120"/>
              </a:rPr>
              <a:t>RAG Disadvantages</a:t>
            </a:r>
            <a:endParaRPr lang="en-US" sz="4400" dirty="0"/>
          </a:p>
        </p:txBody>
      </p:sp>
      <p:sp>
        <p:nvSpPr>
          <p:cNvPr id="7" name="Shape 3"/>
          <p:cNvSpPr/>
          <p:nvPr/>
        </p:nvSpPr>
        <p:spPr>
          <a:xfrm>
            <a:off x="604837" y="1784688"/>
            <a:ext cx="388739" cy="388739"/>
          </a:xfrm>
          <a:prstGeom prst="roundRect">
            <a:avLst>
              <a:gd name="adj" fmla="val 18672"/>
            </a:avLst>
          </a:prstGeom>
          <a:solidFill>
            <a:srgbClr val="D6F5EE"/>
          </a:solidFill>
          <a:ln w="7620">
            <a:solidFill>
              <a:srgbClr val="BCDBD4"/>
            </a:solidFill>
            <a:prstDash val="solid"/>
          </a:ln>
        </p:spPr>
      </p:sp>
      <p:sp>
        <p:nvSpPr>
          <p:cNvPr id="8" name="Text 4"/>
          <p:cNvSpPr/>
          <p:nvPr/>
        </p:nvSpPr>
        <p:spPr>
          <a:xfrm>
            <a:off x="731758" y="1849458"/>
            <a:ext cx="134898" cy="259199"/>
          </a:xfrm>
          <a:prstGeom prst="rect">
            <a:avLst/>
          </a:prstGeom>
          <a:noFill/>
          <a:ln/>
        </p:spPr>
        <p:txBody>
          <a:bodyPr wrap="none" rtlCol="0" anchor="t"/>
          <a:lstStyle/>
          <a:p>
            <a:pPr marL="0" indent="0" algn="ctr">
              <a:lnSpc>
                <a:spcPts val="2041"/>
              </a:lnSpc>
              <a:buNone/>
            </a:pPr>
            <a:r>
              <a:rPr lang="en-US" sz="2041" b="1" dirty="0">
                <a:solidFill>
                  <a:srgbClr val="333F70"/>
                </a:solidFill>
                <a:latin typeface="Unbounded" pitchFamily="34" charset="0"/>
                <a:ea typeface="Unbounded" pitchFamily="34" charset="-122"/>
                <a:cs typeface="Unbounded" pitchFamily="34" charset="-120"/>
              </a:rPr>
              <a:t>1</a:t>
            </a:r>
            <a:endParaRPr lang="en-US" sz="2041" dirty="0"/>
          </a:p>
        </p:txBody>
      </p:sp>
      <p:sp>
        <p:nvSpPr>
          <p:cNvPr id="9" name="Text 5"/>
          <p:cNvSpPr/>
          <p:nvPr/>
        </p:nvSpPr>
        <p:spPr>
          <a:xfrm>
            <a:off x="1166336" y="1784688"/>
            <a:ext cx="2160270" cy="269915"/>
          </a:xfrm>
          <a:prstGeom prst="rect">
            <a:avLst/>
          </a:prstGeom>
          <a:noFill/>
          <a:ln/>
        </p:spPr>
        <p:txBody>
          <a:bodyPr wrap="none" rtlCol="0" anchor="t"/>
          <a:lstStyle/>
          <a:p>
            <a:pPr marL="0" indent="0">
              <a:lnSpc>
                <a:spcPts val="2126"/>
              </a:lnSpc>
              <a:buNone/>
            </a:pPr>
            <a:r>
              <a:rPr lang="en-US" sz="2400" b="1" dirty="0">
                <a:solidFill>
                  <a:srgbClr val="333F70"/>
                </a:solidFill>
                <a:latin typeface="Unbounded" pitchFamily="34" charset="0"/>
                <a:ea typeface="Unbounded" pitchFamily="34" charset="-122"/>
                <a:cs typeface="Unbounded" pitchFamily="34" charset="-120"/>
              </a:rPr>
              <a:t>Flat Retrieval:</a:t>
            </a:r>
            <a:endParaRPr lang="en-US" sz="2400" dirty="0"/>
          </a:p>
        </p:txBody>
      </p:sp>
      <p:sp>
        <p:nvSpPr>
          <p:cNvPr id="10" name="Text 6"/>
          <p:cNvSpPr/>
          <p:nvPr/>
        </p:nvSpPr>
        <p:spPr>
          <a:xfrm>
            <a:off x="1166336" y="2245339"/>
            <a:ext cx="7372826" cy="829747"/>
          </a:xfrm>
          <a:prstGeom prst="rect">
            <a:avLst/>
          </a:prstGeom>
          <a:noFill/>
          <a:ln/>
        </p:spPr>
        <p:txBody>
          <a:bodyPr wrap="square" rtlCol="0" anchor="t"/>
          <a:lstStyle/>
          <a:p>
            <a:pPr marL="0" indent="0" algn="just">
              <a:lnSpc>
                <a:spcPts val="2177"/>
              </a:lnSpc>
              <a:buNone/>
            </a:pPr>
            <a:r>
              <a:rPr lang="en-US" dirty="0">
                <a:solidFill>
                  <a:srgbClr val="333F70"/>
                </a:solidFill>
                <a:latin typeface="Open Sans" pitchFamily="34" charset="0"/>
                <a:ea typeface="Open Sans" pitchFamily="34" charset="-122"/>
                <a:cs typeface="Open Sans" pitchFamily="34" charset="-120"/>
              </a:rPr>
              <a:t>RAG treated each document as an isolated piece of information. Imagine reading individual book pages without knowing how they connect. This approach missed out on the deeper relationships between different pieces of information.</a:t>
            </a:r>
            <a:endParaRPr lang="en-US" dirty="0"/>
          </a:p>
        </p:txBody>
      </p:sp>
      <p:sp>
        <p:nvSpPr>
          <p:cNvPr id="11" name="Shape 7"/>
          <p:cNvSpPr/>
          <p:nvPr/>
        </p:nvSpPr>
        <p:spPr>
          <a:xfrm>
            <a:off x="604837" y="3805073"/>
            <a:ext cx="388739" cy="388739"/>
          </a:xfrm>
          <a:prstGeom prst="roundRect">
            <a:avLst>
              <a:gd name="adj" fmla="val 18672"/>
            </a:avLst>
          </a:prstGeom>
          <a:solidFill>
            <a:srgbClr val="D6F5EE"/>
          </a:solidFill>
          <a:ln w="7620">
            <a:solidFill>
              <a:srgbClr val="BCDBD4"/>
            </a:solidFill>
            <a:prstDash val="solid"/>
          </a:ln>
        </p:spPr>
      </p:sp>
      <p:sp>
        <p:nvSpPr>
          <p:cNvPr id="12" name="Text 8"/>
          <p:cNvSpPr/>
          <p:nvPr/>
        </p:nvSpPr>
        <p:spPr>
          <a:xfrm>
            <a:off x="690920" y="3869843"/>
            <a:ext cx="216456" cy="259199"/>
          </a:xfrm>
          <a:prstGeom prst="rect">
            <a:avLst/>
          </a:prstGeom>
          <a:noFill/>
          <a:ln/>
        </p:spPr>
        <p:txBody>
          <a:bodyPr wrap="none" rtlCol="0" anchor="t"/>
          <a:lstStyle/>
          <a:p>
            <a:pPr marL="0" indent="0" algn="ctr">
              <a:lnSpc>
                <a:spcPts val="2041"/>
              </a:lnSpc>
              <a:buNone/>
            </a:pPr>
            <a:r>
              <a:rPr lang="en-US" sz="2041" b="1" dirty="0">
                <a:solidFill>
                  <a:srgbClr val="333F70"/>
                </a:solidFill>
                <a:latin typeface="Unbounded" pitchFamily="34" charset="0"/>
                <a:ea typeface="Unbounded" pitchFamily="34" charset="-122"/>
                <a:cs typeface="Unbounded" pitchFamily="34" charset="-120"/>
              </a:rPr>
              <a:t>2</a:t>
            </a:r>
            <a:endParaRPr lang="en-US" sz="2041" dirty="0"/>
          </a:p>
        </p:txBody>
      </p:sp>
      <p:sp>
        <p:nvSpPr>
          <p:cNvPr id="13" name="Text 9"/>
          <p:cNvSpPr/>
          <p:nvPr/>
        </p:nvSpPr>
        <p:spPr>
          <a:xfrm>
            <a:off x="1166336" y="3805073"/>
            <a:ext cx="2403038" cy="269915"/>
          </a:xfrm>
          <a:prstGeom prst="rect">
            <a:avLst/>
          </a:prstGeom>
          <a:noFill/>
          <a:ln/>
        </p:spPr>
        <p:txBody>
          <a:bodyPr wrap="none" rtlCol="0" anchor="t"/>
          <a:lstStyle/>
          <a:p>
            <a:pPr marL="0" indent="0">
              <a:lnSpc>
                <a:spcPts val="2126"/>
              </a:lnSpc>
              <a:buNone/>
            </a:pPr>
            <a:r>
              <a:rPr lang="en-US" sz="2400" b="1" dirty="0">
                <a:solidFill>
                  <a:srgbClr val="333F70"/>
                </a:solidFill>
                <a:latin typeface="Unbounded" pitchFamily="34" charset="0"/>
                <a:ea typeface="Unbounded" pitchFamily="34" charset="-122"/>
                <a:cs typeface="Unbounded" pitchFamily="34" charset="-120"/>
              </a:rPr>
              <a:t>Coherence Issues</a:t>
            </a:r>
            <a:endParaRPr lang="en-US" sz="2400" dirty="0"/>
          </a:p>
        </p:txBody>
      </p:sp>
      <p:sp>
        <p:nvSpPr>
          <p:cNvPr id="14" name="Text 10"/>
          <p:cNvSpPr/>
          <p:nvPr/>
        </p:nvSpPr>
        <p:spPr>
          <a:xfrm>
            <a:off x="1166336" y="4297573"/>
            <a:ext cx="7372826" cy="829747"/>
          </a:xfrm>
          <a:prstGeom prst="rect">
            <a:avLst/>
          </a:prstGeom>
          <a:noFill/>
          <a:ln/>
        </p:spPr>
        <p:txBody>
          <a:bodyPr wrap="square" rtlCol="0" anchor="t"/>
          <a:lstStyle/>
          <a:p>
            <a:pPr marL="0" indent="0" algn="just">
              <a:lnSpc>
                <a:spcPts val="2177"/>
              </a:lnSpc>
              <a:buNone/>
            </a:pPr>
            <a:r>
              <a:rPr lang="en-US" dirty="0">
                <a:solidFill>
                  <a:srgbClr val="333F70"/>
                </a:solidFill>
                <a:latin typeface="Open Sans" pitchFamily="34" charset="0"/>
                <a:ea typeface="Open Sans" pitchFamily="34" charset="-122"/>
                <a:cs typeface="Open Sans" pitchFamily="34" charset="-120"/>
              </a:rPr>
              <a:t>Without understanding the relationships and context, the AI could provide less coherent responses. It was like having a librarian who knows where to find books but doesn’t understand the connections between the stories in them.</a:t>
            </a:r>
          </a:p>
        </p:txBody>
      </p:sp>
      <p:sp>
        <p:nvSpPr>
          <p:cNvPr id="15" name="Shape 11"/>
          <p:cNvSpPr/>
          <p:nvPr/>
        </p:nvSpPr>
        <p:spPr>
          <a:xfrm>
            <a:off x="604837" y="5766970"/>
            <a:ext cx="388739" cy="388739"/>
          </a:xfrm>
          <a:prstGeom prst="roundRect">
            <a:avLst>
              <a:gd name="adj" fmla="val 18672"/>
            </a:avLst>
          </a:prstGeom>
          <a:solidFill>
            <a:srgbClr val="D6F5EE"/>
          </a:solidFill>
          <a:ln w="7620">
            <a:solidFill>
              <a:srgbClr val="BCDBD4"/>
            </a:solidFill>
            <a:prstDash val="solid"/>
          </a:ln>
        </p:spPr>
      </p:sp>
      <p:sp>
        <p:nvSpPr>
          <p:cNvPr id="16" name="Text 12"/>
          <p:cNvSpPr/>
          <p:nvPr/>
        </p:nvSpPr>
        <p:spPr>
          <a:xfrm>
            <a:off x="690443" y="5831740"/>
            <a:ext cx="217527" cy="259199"/>
          </a:xfrm>
          <a:prstGeom prst="rect">
            <a:avLst/>
          </a:prstGeom>
          <a:noFill/>
          <a:ln/>
        </p:spPr>
        <p:txBody>
          <a:bodyPr wrap="none" rtlCol="0" anchor="t"/>
          <a:lstStyle/>
          <a:p>
            <a:pPr marL="0" indent="0" algn="ctr">
              <a:lnSpc>
                <a:spcPts val="2041"/>
              </a:lnSpc>
              <a:buNone/>
            </a:pPr>
            <a:r>
              <a:rPr lang="en-US" sz="2041" b="1" dirty="0">
                <a:solidFill>
                  <a:srgbClr val="333F70"/>
                </a:solidFill>
                <a:latin typeface="Unbounded" pitchFamily="34" charset="0"/>
                <a:ea typeface="Unbounded" pitchFamily="34" charset="-122"/>
                <a:cs typeface="Unbounded" pitchFamily="34" charset="-120"/>
              </a:rPr>
              <a:t>3</a:t>
            </a:r>
            <a:endParaRPr lang="en-US" sz="2041" dirty="0"/>
          </a:p>
        </p:txBody>
      </p:sp>
      <p:sp>
        <p:nvSpPr>
          <p:cNvPr id="17" name="Text 13"/>
          <p:cNvSpPr/>
          <p:nvPr/>
        </p:nvSpPr>
        <p:spPr>
          <a:xfrm>
            <a:off x="1166336" y="5766970"/>
            <a:ext cx="2288619" cy="269915"/>
          </a:xfrm>
          <a:prstGeom prst="rect">
            <a:avLst/>
          </a:prstGeom>
          <a:noFill/>
          <a:ln/>
        </p:spPr>
        <p:txBody>
          <a:bodyPr wrap="none" rtlCol="0" anchor="t"/>
          <a:lstStyle/>
          <a:p>
            <a:pPr marL="0" indent="0">
              <a:lnSpc>
                <a:spcPts val="2126"/>
              </a:lnSpc>
              <a:buNone/>
            </a:pPr>
            <a:r>
              <a:rPr lang="en-US" sz="2400" b="1" dirty="0">
                <a:solidFill>
                  <a:srgbClr val="333F70"/>
                </a:solidFill>
                <a:latin typeface="Unbounded" pitchFamily="34" charset="0"/>
                <a:ea typeface="Unbounded" pitchFamily="34" charset="-122"/>
                <a:cs typeface="Unbounded" pitchFamily="34" charset="-120"/>
              </a:rPr>
              <a:t>Scalability Issue:</a:t>
            </a:r>
            <a:endParaRPr lang="en-US" sz="2400" dirty="0"/>
          </a:p>
        </p:txBody>
      </p:sp>
      <p:sp>
        <p:nvSpPr>
          <p:cNvPr id="18" name="Text 14"/>
          <p:cNvSpPr/>
          <p:nvPr/>
        </p:nvSpPr>
        <p:spPr>
          <a:xfrm>
            <a:off x="1166336" y="6164252"/>
            <a:ext cx="7372826" cy="553164"/>
          </a:xfrm>
          <a:prstGeom prst="rect">
            <a:avLst/>
          </a:prstGeom>
          <a:noFill/>
          <a:ln/>
        </p:spPr>
        <p:txBody>
          <a:bodyPr wrap="square" rtlCol="0" anchor="t"/>
          <a:lstStyle/>
          <a:p>
            <a:pPr marL="0" indent="0" algn="just">
              <a:lnSpc>
                <a:spcPts val="2177"/>
              </a:lnSpc>
              <a:buNone/>
            </a:pPr>
            <a:r>
              <a:rPr lang="en-US" dirty="0">
                <a:solidFill>
                  <a:srgbClr val="333F70"/>
                </a:solidFill>
                <a:latin typeface="Open Sans" pitchFamily="34" charset="0"/>
                <a:ea typeface="Open Sans" pitchFamily="34" charset="-122"/>
                <a:cs typeface="Open Sans" pitchFamily="34" charset="-120"/>
              </a:rPr>
              <a:t>finding the right documents became slower and more complex, much like trying to find a specific book in an ever-expanding library.</a:t>
            </a:r>
            <a:endParaRPr lang="en-US" dirty="0"/>
          </a:p>
        </p:txBody>
      </p:sp>
      <p:sp>
        <p:nvSpPr>
          <p:cNvPr id="19" name="Text 15"/>
          <p:cNvSpPr/>
          <p:nvPr/>
        </p:nvSpPr>
        <p:spPr>
          <a:xfrm>
            <a:off x="1166336" y="6558677"/>
            <a:ext cx="7372826" cy="276582"/>
          </a:xfrm>
          <a:prstGeom prst="rect">
            <a:avLst/>
          </a:prstGeom>
          <a:noFill/>
          <a:ln/>
        </p:spPr>
        <p:txBody>
          <a:bodyPr wrap="none" rtlCol="0" anchor="t"/>
          <a:lstStyle/>
          <a:p>
            <a:pPr marL="0" indent="0">
              <a:lnSpc>
                <a:spcPts val="2177"/>
              </a:lnSpc>
              <a:buNone/>
            </a:pP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5" name="Text 2"/>
          <p:cNvSpPr/>
          <p:nvPr/>
        </p:nvSpPr>
        <p:spPr>
          <a:xfrm>
            <a:off x="3510083" y="1012864"/>
            <a:ext cx="7324368" cy="540068"/>
          </a:xfrm>
          <a:prstGeom prst="rect">
            <a:avLst/>
          </a:prstGeom>
          <a:noFill/>
          <a:ln/>
        </p:spPr>
        <p:txBody>
          <a:bodyPr wrap="none" rtlCol="0" anchor="t"/>
          <a:lstStyle/>
          <a:p>
            <a:pPr marL="0" indent="0">
              <a:lnSpc>
                <a:spcPts val="4253"/>
              </a:lnSpc>
              <a:buNone/>
            </a:pPr>
            <a:r>
              <a:rPr lang="en-US" sz="4400" b="1" dirty="0">
                <a:solidFill>
                  <a:srgbClr val="333F70"/>
                </a:solidFill>
                <a:latin typeface="Unbounded" pitchFamily="34" charset="0"/>
                <a:ea typeface="Unbounded" pitchFamily="34" charset="-122"/>
                <a:cs typeface="Unbounded" pitchFamily="34" charset="-120"/>
              </a:rPr>
              <a:t>What is Knowledge Graph?</a:t>
            </a:r>
            <a:endParaRPr lang="en-US" sz="4400" dirty="0"/>
          </a:p>
        </p:txBody>
      </p:sp>
      <p:sp>
        <p:nvSpPr>
          <p:cNvPr id="6" name="Shape 3"/>
          <p:cNvSpPr/>
          <p:nvPr/>
        </p:nvSpPr>
        <p:spPr>
          <a:xfrm>
            <a:off x="604837" y="2082166"/>
            <a:ext cx="7934325" cy="2165744"/>
          </a:xfrm>
          <a:prstGeom prst="roundRect">
            <a:avLst>
              <a:gd name="adj" fmla="val 3944"/>
            </a:avLst>
          </a:prstGeom>
          <a:solidFill>
            <a:srgbClr val="D6F5EE"/>
          </a:solidFill>
          <a:ln w="7620">
            <a:solidFill>
              <a:srgbClr val="BCDBD4"/>
            </a:solidFill>
            <a:prstDash val="solid"/>
          </a:ln>
        </p:spPr>
      </p:sp>
      <p:sp>
        <p:nvSpPr>
          <p:cNvPr id="7" name="Text 4"/>
          <p:cNvSpPr/>
          <p:nvPr/>
        </p:nvSpPr>
        <p:spPr>
          <a:xfrm>
            <a:off x="785217" y="2262545"/>
            <a:ext cx="5245537" cy="269915"/>
          </a:xfrm>
          <a:prstGeom prst="rect">
            <a:avLst/>
          </a:prstGeom>
          <a:noFill/>
          <a:ln/>
        </p:spPr>
        <p:txBody>
          <a:bodyPr wrap="none" rtlCol="0" anchor="t"/>
          <a:lstStyle/>
          <a:p>
            <a:pPr marL="0" indent="0">
              <a:lnSpc>
                <a:spcPts val="2126"/>
              </a:lnSpc>
              <a:buNone/>
            </a:pPr>
            <a:r>
              <a:rPr lang="en-US" sz="2400" b="1" dirty="0">
                <a:solidFill>
                  <a:srgbClr val="333F70"/>
                </a:solidFill>
                <a:latin typeface="Unbounded" pitchFamily="34" charset="0"/>
                <a:ea typeface="Unbounded" pitchFamily="34" charset="-122"/>
                <a:cs typeface="Unbounded" pitchFamily="34" charset="-120"/>
              </a:rPr>
              <a:t>Structured Knowledge Representation</a:t>
            </a:r>
            <a:endParaRPr lang="en-US" sz="2400" dirty="0"/>
          </a:p>
        </p:txBody>
      </p:sp>
      <p:sp>
        <p:nvSpPr>
          <p:cNvPr id="8" name="Text 5"/>
          <p:cNvSpPr/>
          <p:nvPr/>
        </p:nvSpPr>
        <p:spPr>
          <a:xfrm>
            <a:off x="785217" y="2636044"/>
            <a:ext cx="7573566" cy="1106329"/>
          </a:xfrm>
          <a:prstGeom prst="rect">
            <a:avLst/>
          </a:prstGeom>
          <a:noFill/>
          <a:ln/>
        </p:spPr>
        <p:txBody>
          <a:bodyPr wrap="square" rtlCol="0" anchor="t"/>
          <a:lstStyle/>
          <a:p>
            <a:pPr marL="0" indent="0" algn="just">
              <a:lnSpc>
                <a:spcPts val="2177"/>
              </a:lnSpc>
              <a:buNone/>
            </a:pPr>
            <a:r>
              <a:rPr lang="en-US" dirty="0">
                <a:solidFill>
                  <a:srgbClr val="333F70"/>
                </a:solidFill>
                <a:latin typeface="Open Sans" pitchFamily="34" charset="0"/>
                <a:ea typeface="Open Sans" pitchFamily="34" charset="-122"/>
                <a:cs typeface="Open Sans" pitchFamily="34" charset="-120"/>
              </a:rPr>
              <a:t>A knowledge graph is a structured representation of information that captures entities (e.g., people, places, things) and the </a:t>
            </a:r>
            <a:r>
              <a:rPr lang="en-US" b="1" dirty="0">
                <a:solidFill>
                  <a:srgbClr val="333F70"/>
                </a:solidFill>
                <a:latin typeface="Open Sans" pitchFamily="34" charset="0"/>
                <a:ea typeface="Open Sans" pitchFamily="34" charset="-122"/>
                <a:cs typeface="Open Sans" pitchFamily="34" charset="-120"/>
              </a:rPr>
              <a:t>semantic relationships</a:t>
            </a:r>
            <a:r>
              <a:rPr lang="en-US" dirty="0">
                <a:solidFill>
                  <a:srgbClr val="333F70"/>
                </a:solidFill>
                <a:latin typeface="Open Sans" pitchFamily="34" charset="0"/>
                <a:ea typeface="Open Sans" pitchFamily="34" charset="-122"/>
                <a:cs typeface="Open Sans" pitchFamily="34" charset="-120"/>
              </a:rPr>
              <a:t> between them. It is essentially a network of connected data points that provides a way to organize and link diverse pieces of information in a meaningful way.</a:t>
            </a:r>
          </a:p>
        </p:txBody>
      </p:sp>
      <p:sp>
        <p:nvSpPr>
          <p:cNvPr id="9" name="Shape 6"/>
          <p:cNvSpPr/>
          <p:nvPr/>
        </p:nvSpPr>
        <p:spPr>
          <a:xfrm>
            <a:off x="604839" y="4428289"/>
            <a:ext cx="7934325" cy="1667589"/>
          </a:xfrm>
          <a:prstGeom prst="roundRect">
            <a:avLst>
              <a:gd name="adj" fmla="val 4353"/>
            </a:avLst>
          </a:prstGeom>
          <a:solidFill>
            <a:srgbClr val="D6F5EE"/>
          </a:solidFill>
          <a:ln w="7620">
            <a:solidFill>
              <a:srgbClr val="BCDBD4"/>
            </a:solidFill>
            <a:prstDash val="solid"/>
          </a:ln>
        </p:spPr>
      </p:sp>
      <p:sp>
        <p:nvSpPr>
          <p:cNvPr id="10" name="Text 7"/>
          <p:cNvSpPr/>
          <p:nvPr/>
        </p:nvSpPr>
        <p:spPr>
          <a:xfrm>
            <a:off x="785219" y="4608669"/>
            <a:ext cx="3475315" cy="269915"/>
          </a:xfrm>
          <a:prstGeom prst="rect">
            <a:avLst/>
          </a:prstGeom>
          <a:noFill/>
          <a:ln/>
        </p:spPr>
        <p:txBody>
          <a:bodyPr wrap="none" rtlCol="0" anchor="t"/>
          <a:lstStyle/>
          <a:p>
            <a:pPr marL="0" indent="0">
              <a:lnSpc>
                <a:spcPts val="2126"/>
              </a:lnSpc>
              <a:buNone/>
            </a:pPr>
            <a:r>
              <a:rPr lang="en-US" sz="2400" b="1" dirty="0">
                <a:solidFill>
                  <a:srgbClr val="333F70"/>
                </a:solidFill>
                <a:latin typeface="Unbounded" pitchFamily="34" charset="0"/>
                <a:ea typeface="Unbounded" pitchFamily="34" charset="-122"/>
                <a:cs typeface="Unbounded" pitchFamily="34" charset="-120"/>
              </a:rPr>
              <a:t>Semantic Understanding:</a:t>
            </a:r>
            <a:endParaRPr lang="en-US" sz="2400" dirty="0"/>
          </a:p>
        </p:txBody>
      </p:sp>
      <p:sp>
        <p:nvSpPr>
          <p:cNvPr id="11" name="Text 8"/>
          <p:cNvSpPr/>
          <p:nvPr/>
        </p:nvSpPr>
        <p:spPr>
          <a:xfrm>
            <a:off x="785219" y="4982168"/>
            <a:ext cx="7573566" cy="553164"/>
          </a:xfrm>
          <a:prstGeom prst="rect">
            <a:avLst/>
          </a:prstGeom>
          <a:noFill/>
          <a:ln/>
        </p:spPr>
        <p:txBody>
          <a:bodyPr wrap="square" rtlCol="0" anchor="t"/>
          <a:lstStyle/>
          <a:p>
            <a:pPr marL="0" indent="0" algn="just">
              <a:lnSpc>
                <a:spcPts val="2177"/>
              </a:lnSpc>
              <a:buNone/>
            </a:pPr>
            <a:r>
              <a:rPr lang="en-US" dirty="0">
                <a:solidFill>
                  <a:srgbClr val="333F70"/>
                </a:solidFill>
                <a:latin typeface="Open Sans" pitchFamily="34" charset="0"/>
                <a:ea typeface="Open Sans" pitchFamily="34" charset="-122"/>
                <a:cs typeface="Open Sans" pitchFamily="34" charset="-120"/>
              </a:rPr>
              <a:t>Knowledge graphs are built to understand and represent the meaning of data, making it easier to retrieve and use the information effectively.</a:t>
            </a:r>
            <a:endParaRPr lang="en-US" dirty="0"/>
          </a:p>
        </p:txBody>
      </p:sp>
      <p:sp>
        <p:nvSpPr>
          <p:cNvPr id="12" name="Text 9"/>
          <p:cNvSpPr/>
          <p:nvPr/>
        </p:nvSpPr>
        <p:spPr>
          <a:xfrm>
            <a:off x="785219" y="5638916"/>
            <a:ext cx="7573566" cy="276582"/>
          </a:xfrm>
          <a:prstGeom prst="rect">
            <a:avLst/>
          </a:prstGeom>
          <a:noFill/>
          <a:ln/>
        </p:spPr>
        <p:txBody>
          <a:bodyPr wrap="none" rtlCol="0" anchor="t"/>
          <a:lstStyle/>
          <a:p>
            <a:pPr marL="0" indent="0">
              <a:lnSpc>
                <a:spcPts val="2177"/>
              </a:lnSpc>
              <a:buNone/>
            </a:pPr>
            <a:endParaRPr lang="en-US" sz="1400" dirty="0"/>
          </a:p>
        </p:txBody>
      </p:sp>
      <p:sp>
        <p:nvSpPr>
          <p:cNvPr id="13" name="Shape 10"/>
          <p:cNvSpPr/>
          <p:nvPr/>
        </p:nvSpPr>
        <p:spPr>
          <a:xfrm>
            <a:off x="604839" y="6251255"/>
            <a:ext cx="7934325" cy="1010841"/>
          </a:xfrm>
          <a:prstGeom prst="roundRect">
            <a:avLst>
              <a:gd name="adj" fmla="val 7181"/>
            </a:avLst>
          </a:prstGeom>
          <a:solidFill>
            <a:srgbClr val="D6F5EE"/>
          </a:solidFill>
          <a:ln w="7620">
            <a:solidFill>
              <a:srgbClr val="BCDBD4"/>
            </a:solidFill>
            <a:prstDash val="solid"/>
          </a:ln>
        </p:spPr>
      </p:sp>
      <p:sp>
        <p:nvSpPr>
          <p:cNvPr id="14" name="Text 11"/>
          <p:cNvSpPr/>
          <p:nvPr/>
        </p:nvSpPr>
        <p:spPr>
          <a:xfrm>
            <a:off x="785219" y="6449018"/>
            <a:ext cx="2160270" cy="269915"/>
          </a:xfrm>
          <a:prstGeom prst="rect">
            <a:avLst/>
          </a:prstGeom>
          <a:noFill/>
          <a:ln/>
        </p:spPr>
        <p:txBody>
          <a:bodyPr wrap="none" rtlCol="0" anchor="t"/>
          <a:lstStyle/>
          <a:p>
            <a:pPr marL="0" indent="0">
              <a:lnSpc>
                <a:spcPts val="2126"/>
              </a:lnSpc>
              <a:buNone/>
            </a:pPr>
            <a:r>
              <a:rPr lang="en-US" sz="2400" b="1" dirty="0">
                <a:solidFill>
                  <a:srgbClr val="333F70"/>
                </a:solidFill>
                <a:latin typeface="Unbounded" pitchFamily="34" charset="0"/>
                <a:ea typeface="Unbounded" pitchFamily="34" charset="-122"/>
                <a:cs typeface="Unbounded" pitchFamily="34" charset="-120"/>
              </a:rPr>
              <a:t>Used by</a:t>
            </a:r>
            <a:endParaRPr lang="en-US" sz="2400" dirty="0"/>
          </a:p>
        </p:txBody>
      </p:sp>
      <p:sp>
        <p:nvSpPr>
          <p:cNvPr id="15" name="Text 12"/>
          <p:cNvSpPr/>
          <p:nvPr/>
        </p:nvSpPr>
        <p:spPr>
          <a:xfrm>
            <a:off x="785219" y="6822517"/>
            <a:ext cx="7573566" cy="276582"/>
          </a:xfrm>
          <a:prstGeom prst="rect">
            <a:avLst/>
          </a:prstGeom>
          <a:noFill/>
          <a:ln/>
        </p:spPr>
        <p:txBody>
          <a:bodyPr wrap="none" rtlCol="0" anchor="t"/>
          <a:lstStyle/>
          <a:p>
            <a:pPr marL="0" indent="0">
              <a:lnSpc>
                <a:spcPts val="2177"/>
              </a:lnSpc>
              <a:buNone/>
            </a:pPr>
            <a:r>
              <a:rPr lang="en-US" dirty="0">
                <a:solidFill>
                  <a:srgbClr val="333F70"/>
                </a:solidFill>
                <a:latin typeface="Open Sans" pitchFamily="34" charset="0"/>
                <a:ea typeface="Open Sans" pitchFamily="34" charset="-122"/>
                <a:cs typeface="Open Sans" pitchFamily="34" charset="-120"/>
              </a:rPr>
              <a:t>Google &amp; Youtube</a:t>
            </a:r>
            <a:r>
              <a:rPr lang="en-US" sz="1400" dirty="0">
                <a:solidFill>
                  <a:srgbClr val="333F70"/>
                </a:solidFill>
                <a:latin typeface="Open Sans" pitchFamily="34" charset="0"/>
                <a:ea typeface="Open Sans" pitchFamily="34" charset="-122"/>
                <a:cs typeface="Open Sans" pitchFamily="34" charset="-120"/>
              </a:rPr>
              <a:t>.</a:t>
            </a:r>
            <a:endParaRPr lang="en-US" sz="1400" dirty="0"/>
          </a:p>
        </p:txBody>
      </p:sp>
      <p:pic>
        <p:nvPicPr>
          <p:cNvPr id="2050" name="Picture 2" descr="Creating Knowledge Graph using Llama Index">
            <a:extLst>
              <a:ext uri="{FF2B5EF4-FFF2-40B4-BE49-F238E27FC236}">
                <a16:creationId xmlns:a16="http://schemas.microsoft.com/office/drawing/2014/main" id="{649DFBC0-E1A1-4148-BA66-EF777792C9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92" r="2507"/>
          <a:stretch/>
        </p:blipFill>
        <p:spPr bwMode="auto">
          <a:xfrm>
            <a:off x="8719543" y="2880626"/>
            <a:ext cx="5818260" cy="34560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551356" y="3042418"/>
            <a:ext cx="4211502" cy="4610858"/>
          </a:xfrm>
          <a:prstGeom prst="rect">
            <a:avLst/>
          </a:prstGeom>
          <a:solidFill>
            <a:srgbClr val="D6F5EE"/>
          </a:solidFill>
          <a:ln/>
        </p:spPr>
      </p:sp>
      <p:sp>
        <p:nvSpPr>
          <p:cNvPr id="4" name="Text 2"/>
          <p:cNvSpPr/>
          <p:nvPr/>
        </p:nvSpPr>
        <p:spPr>
          <a:xfrm>
            <a:off x="3329445" y="583609"/>
            <a:ext cx="10041017" cy="771525"/>
          </a:xfrm>
          <a:prstGeom prst="rect">
            <a:avLst/>
          </a:prstGeom>
          <a:noFill/>
          <a:ln/>
        </p:spPr>
        <p:txBody>
          <a:bodyPr wrap="none" rtlCol="0" anchor="t"/>
          <a:lstStyle/>
          <a:p>
            <a:pPr marL="0" indent="0">
              <a:lnSpc>
                <a:spcPts val="6075"/>
              </a:lnSpc>
              <a:buNone/>
            </a:pPr>
            <a:r>
              <a:rPr lang="en-US" sz="4400" b="1" dirty="0" err="1">
                <a:solidFill>
                  <a:srgbClr val="333F70"/>
                </a:solidFill>
                <a:latin typeface="Unbounded" pitchFamily="34" charset="0"/>
                <a:ea typeface="Unbounded" pitchFamily="34" charset="-122"/>
                <a:cs typeface="Unbounded" pitchFamily="34" charset="-120"/>
              </a:rPr>
              <a:t>GraphRAG</a:t>
            </a:r>
            <a:r>
              <a:rPr lang="en-US" sz="4400" b="1" dirty="0">
                <a:solidFill>
                  <a:srgbClr val="333F70"/>
                </a:solidFill>
                <a:latin typeface="Unbounded" pitchFamily="34" charset="0"/>
                <a:ea typeface="Unbounded" pitchFamily="34" charset="-122"/>
                <a:cs typeface="Unbounded" pitchFamily="34" charset="-120"/>
              </a:rPr>
              <a:t> And its Advantages</a:t>
            </a:r>
            <a:endParaRPr lang="en-US" sz="4400" dirty="0"/>
          </a:p>
        </p:txBody>
      </p:sp>
      <p:sp>
        <p:nvSpPr>
          <p:cNvPr id="5" name="Text 3"/>
          <p:cNvSpPr/>
          <p:nvPr/>
        </p:nvSpPr>
        <p:spPr>
          <a:xfrm>
            <a:off x="864037" y="3192579"/>
            <a:ext cx="3898821" cy="1157288"/>
          </a:xfrm>
          <a:prstGeom prst="rect">
            <a:avLst/>
          </a:prstGeom>
          <a:noFill/>
          <a:ln/>
        </p:spPr>
        <p:txBody>
          <a:bodyPr wrap="square" rtlCol="0" anchor="t"/>
          <a:lstStyle/>
          <a:p>
            <a:pPr marL="0" indent="0">
              <a:lnSpc>
                <a:spcPts val="3038"/>
              </a:lnSpc>
              <a:buNone/>
            </a:pPr>
            <a:r>
              <a:rPr lang="en-US" sz="2400" b="1" dirty="0">
                <a:solidFill>
                  <a:srgbClr val="333F70"/>
                </a:solidFill>
                <a:latin typeface="Unbounded" pitchFamily="34" charset="0"/>
                <a:ea typeface="Unbounded" pitchFamily="34" charset="-122"/>
                <a:cs typeface="Unbounded" pitchFamily="34" charset="-120"/>
              </a:rPr>
              <a:t>Structured Knowledge Representation:</a:t>
            </a:r>
            <a:endParaRPr lang="en-US" sz="2400" dirty="0"/>
          </a:p>
        </p:txBody>
      </p:sp>
      <p:sp>
        <p:nvSpPr>
          <p:cNvPr id="6" name="Text 4"/>
          <p:cNvSpPr/>
          <p:nvPr/>
        </p:nvSpPr>
        <p:spPr>
          <a:xfrm>
            <a:off x="864038" y="4349867"/>
            <a:ext cx="3592216" cy="1580198"/>
          </a:xfrm>
          <a:prstGeom prst="rect">
            <a:avLst/>
          </a:prstGeom>
          <a:noFill/>
          <a:ln/>
        </p:spPr>
        <p:txBody>
          <a:bodyPr wrap="square" rtlCol="0" anchor="t"/>
          <a:lstStyle/>
          <a:p>
            <a:pPr marL="0" indent="0" algn="just">
              <a:lnSpc>
                <a:spcPts val="3110"/>
              </a:lnSpc>
              <a:buNone/>
            </a:pPr>
            <a:r>
              <a:rPr lang="en-US" dirty="0" err="1">
                <a:solidFill>
                  <a:srgbClr val="333F70"/>
                </a:solidFill>
                <a:latin typeface="Open Sans" pitchFamily="34" charset="0"/>
                <a:ea typeface="Open Sans" pitchFamily="34" charset="-122"/>
                <a:cs typeface="Open Sans" pitchFamily="34" charset="-120"/>
              </a:rPr>
              <a:t>GraphRAG</a:t>
            </a:r>
            <a:r>
              <a:rPr lang="en-US" dirty="0">
                <a:solidFill>
                  <a:srgbClr val="333F70"/>
                </a:solidFill>
                <a:latin typeface="Open Sans" pitchFamily="34" charset="0"/>
                <a:ea typeface="Open Sans" pitchFamily="34" charset="-122"/>
                <a:cs typeface="Open Sans" pitchFamily="34" charset="-120"/>
              </a:rPr>
              <a:t> uses knowledge graphs to represent information, capturing entities, relationships, and hierarchical structure.</a:t>
            </a:r>
            <a:endParaRPr lang="en-US" dirty="0"/>
          </a:p>
        </p:txBody>
      </p:sp>
      <p:sp>
        <p:nvSpPr>
          <p:cNvPr id="15" name="Shape 0">
            <a:extLst>
              <a:ext uri="{FF2B5EF4-FFF2-40B4-BE49-F238E27FC236}">
                <a16:creationId xmlns:a16="http://schemas.microsoft.com/office/drawing/2014/main" id="{EAB5ECA0-9C5A-429A-8EC9-560D399EEFE6}"/>
              </a:ext>
            </a:extLst>
          </p:cNvPr>
          <p:cNvSpPr/>
          <p:nvPr/>
        </p:nvSpPr>
        <p:spPr>
          <a:xfrm>
            <a:off x="5072156" y="3027745"/>
            <a:ext cx="4211502" cy="4610858"/>
          </a:xfrm>
          <a:prstGeom prst="rect">
            <a:avLst/>
          </a:prstGeom>
          <a:solidFill>
            <a:srgbClr val="D6F5EE"/>
          </a:solidFill>
          <a:ln/>
        </p:spPr>
      </p:sp>
      <p:sp>
        <p:nvSpPr>
          <p:cNvPr id="16" name="Text 3">
            <a:extLst>
              <a:ext uri="{FF2B5EF4-FFF2-40B4-BE49-F238E27FC236}">
                <a16:creationId xmlns:a16="http://schemas.microsoft.com/office/drawing/2014/main" id="{9B3201FB-439B-4B7D-8054-2157DAC19702}"/>
              </a:ext>
            </a:extLst>
          </p:cNvPr>
          <p:cNvSpPr/>
          <p:nvPr/>
        </p:nvSpPr>
        <p:spPr>
          <a:xfrm>
            <a:off x="5384837" y="3177906"/>
            <a:ext cx="3898821" cy="1157288"/>
          </a:xfrm>
          <a:prstGeom prst="rect">
            <a:avLst/>
          </a:prstGeom>
          <a:noFill/>
          <a:ln/>
        </p:spPr>
        <p:txBody>
          <a:bodyPr wrap="square" rtlCol="0" anchor="t"/>
          <a:lstStyle/>
          <a:p>
            <a:pPr marL="0" indent="0">
              <a:lnSpc>
                <a:spcPts val="3038"/>
              </a:lnSpc>
              <a:buNone/>
            </a:pPr>
            <a:r>
              <a:rPr lang="en-US" sz="2400" b="1" dirty="0">
                <a:solidFill>
                  <a:srgbClr val="333F70"/>
                </a:solidFill>
                <a:latin typeface="Unbounded" pitchFamily="34" charset="0"/>
                <a:ea typeface="Unbounded" pitchFamily="34" charset="-122"/>
                <a:cs typeface="Unbounded" pitchFamily="34" charset="-120"/>
              </a:rPr>
              <a:t>Efficient Processing:</a:t>
            </a:r>
            <a:endParaRPr lang="en-US" sz="2400" dirty="0"/>
          </a:p>
        </p:txBody>
      </p:sp>
      <p:sp>
        <p:nvSpPr>
          <p:cNvPr id="17" name="Text 4">
            <a:extLst>
              <a:ext uri="{FF2B5EF4-FFF2-40B4-BE49-F238E27FC236}">
                <a16:creationId xmlns:a16="http://schemas.microsoft.com/office/drawing/2014/main" id="{1D7E40D3-5F1B-4D11-A2CF-5332F22DE169}"/>
              </a:ext>
            </a:extLst>
          </p:cNvPr>
          <p:cNvSpPr/>
          <p:nvPr/>
        </p:nvSpPr>
        <p:spPr>
          <a:xfrm>
            <a:off x="5384837" y="4335194"/>
            <a:ext cx="3562393" cy="1580198"/>
          </a:xfrm>
          <a:prstGeom prst="rect">
            <a:avLst/>
          </a:prstGeom>
          <a:noFill/>
          <a:ln/>
        </p:spPr>
        <p:txBody>
          <a:bodyPr wrap="square" rtlCol="0" anchor="t"/>
          <a:lstStyle/>
          <a:p>
            <a:pPr marL="0" indent="0" algn="just">
              <a:lnSpc>
                <a:spcPts val="3110"/>
              </a:lnSpc>
              <a:buNone/>
            </a:pPr>
            <a:r>
              <a:rPr lang="en-US" sz="1944" dirty="0">
                <a:solidFill>
                  <a:srgbClr val="333F70"/>
                </a:solidFill>
                <a:latin typeface="Open Sans" pitchFamily="34" charset="0"/>
                <a:ea typeface="Open Sans" pitchFamily="34" charset="-122"/>
                <a:cs typeface="Open Sans" pitchFamily="34" charset="-120"/>
              </a:rPr>
              <a:t>Pre-processing data into a knowledge graph enables faster retrieval compared to traditional RAG approaches.</a:t>
            </a:r>
            <a:endParaRPr lang="en-US" sz="1944" dirty="0"/>
          </a:p>
        </p:txBody>
      </p:sp>
      <p:sp>
        <p:nvSpPr>
          <p:cNvPr id="20" name="Shape 0">
            <a:extLst>
              <a:ext uri="{FF2B5EF4-FFF2-40B4-BE49-F238E27FC236}">
                <a16:creationId xmlns:a16="http://schemas.microsoft.com/office/drawing/2014/main" id="{045FD8AB-E698-4465-B824-21E322FCA568}"/>
              </a:ext>
            </a:extLst>
          </p:cNvPr>
          <p:cNvSpPr/>
          <p:nvPr/>
        </p:nvSpPr>
        <p:spPr>
          <a:xfrm>
            <a:off x="9592956" y="3042418"/>
            <a:ext cx="4211502" cy="4610858"/>
          </a:xfrm>
          <a:prstGeom prst="rect">
            <a:avLst/>
          </a:prstGeom>
          <a:solidFill>
            <a:srgbClr val="D6F5EE"/>
          </a:solidFill>
          <a:ln/>
        </p:spPr>
      </p:sp>
      <p:sp>
        <p:nvSpPr>
          <p:cNvPr id="21" name="Text 3">
            <a:extLst>
              <a:ext uri="{FF2B5EF4-FFF2-40B4-BE49-F238E27FC236}">
                <a16:creationId xmlns:a16="http://schemas.microsoft.com/office/drawing/2014/main" id="{AE160AEE-73D0-4860-8078-ED088E661F73}"/>
              </a:ext>
            </a:extLst>
          </p:cNvPr>
          <p:cNvSpPr/>
          <p:nvPr/>
        </p:nvSpPr>
        <p:spPr>
          <a:xfrm>
            <a:off x="9905637" y="3192579"/>
            <a:ext cx="3898821" cy="1157288"/>
          </a:xfrm>
          <a:prstGeom prst="rect">
            <a:avLst/>
          </a:prstGeom>
          <a:noFill/>
          <a:ln/>
        </p:spPr>
        <p:txBody>
          <a:bodyPr wrap="square" rtlCol="0" anchor="t"/>
          <a:lstStyle/>
          <a:p>
            <a:pPr marL="0" indent="0">
              <a:lnSpc>
                <a:spcPts val="3038"/>
              </a:lnSpc>
              <a:buNone/>
            </a:pPr>
            <a:r>
              <a:rPr lang="en-US" sz="2400" b="1" dirty="0">
                <a:solidFill>
                  <a:srgbClr val="333F70"/>
                </a:solidFill>
                <a:latin typeface="Unbounded" pitchFamily="34" charset="0"/>
                <a:ea typeface="Unbounded" pitchFamily="34" charset="-122"/>
                <a:cs typeface="Unbounded" pitchFamily="34" charset="-120"/>
              </a:rPr>
              <a:t> Query Handling: </a:t>
            </a:r>
            <a:endParaRPr lang="en-US" sz="2400" dirty="0"/>
          </a:p>
        </p:txBody>
      </p:sp>
      <p:sp>
        <p:nvSpPr>
          <p:cNvPr id="22" name="Text 4">
            <a:extLst>
              <a:ext uri="{FF2B5EF4-FFF2-40B4-BE49-F238E27FC236}">
                <a16:creationId xmlns:a16="http://schemas.microsoft.com/office/drawing/2014/main" id="{F40CE7A1-7A83-4F4B-AC90-AC454F481B2A}"/>
              </a:ext>
            </a:extLst>
          </p:cNvPr>
          <p:cNvSpPr/>
          <p:nvPr/>
        </p:nvSpPr>
        <p:spPr>
          <a:xfrm>
            <a:off x="9905637" y="4349867"/>
            <a:ext cx="3648317" cy="1580198"/>
          </a:xfrm>
          <a:prstGeom prst="rect">
            <a:avLst/>
          </a:prstGeom>
          <a:noFill/>
          <a:ln/>
        </p:spPr>
        <p:txBody>
          <a:bodyPr wrap="square" rtlCol="0" anchor="t"/>
          <a:lstStyle/>
          <a:p>
            <a:pPr marL="0" indent="0" algn="just">
              <a:lnSpc>
                <a:spcPts val="3110"/>
              </a:lnSpc>
              <a:buNone/>
            </a:pPr>
            <a:r>
              <a:rPr lang="en-US" sz="1944" dirty="0" err="1">
                <a:solidFill>
                  <a:srgbClr val="333F70"/>
                </a:solidFill>
                <a:latin typeface="Open Sans" pitchFamily="34" charset="0"/>
                <a:ea typeface="Open Sans" pitchFamily="34" charset="-122"/>
                <a:cs typeface="Open Sans" pitchFamily="34" charset="-120"/>
              </a:rPr>
              <a:t>GraphRAG</a:t>
            </a:r>
            <a:r>
              <a:rPr lang="en-US" sz="1944" dirty="0">
                <a:solidFill>
                  <a:srgbClr val="333F70"/>
                </a:solidFill>
                <a:latin typeface="Open Sans" pitchFamily="34" charset="0"/>
                <a:ea typeface="Open Sans" pitchFamily="34" charset="-122"/>
                <a:cs typeface="Open Sans" pitchFamily="34" charset="-120"/>
              </a:rPr>
              <a:t> can handle complex queries by synthesizing relevant information from multiple parts of the knowledge graph.</a:t>
            </a:r>
            <a:endParaRPr lang="en-US" sz="1944" dirty="0"/>
          </a:p>
        </p:txBody>
      </p:sp>
      <p:sp>
        <p:nvSpPr>
          <p:cNvPr id="24" name="TextBox 23">
            <a:extLst>
              <a:ext uri="{FF2B5EF4-FFF2-40B4-BE49-F238E27FC236}">
                <a16:creationId xmlns:a16="http://schemas.microsoft.com/office/drawing/2014/main" id="{7ED451C4-D7BD-4849-8440-B64DDBFFDEA9}"/>
              </a:ext>
            </a:extLst>
          </p:cNvPr>
          <p:cNvSpPr txBox="1"/>
          <p:nvPr/>
        </p:nvSpPr>
        <p:spPr>
          <a:xfrm>
            <a:off x="551356" y="1582096"/>
            <a:ext cx="13253102" cy="1243738"/>
          </a:xfrm>
          <a:prstGeom prst="rect">
            <a:avLst/>
          </a:prstGeom>
          <a:noFill/>
        </p:spPr>
        <p:txBody>
          <a:bodyPr wrap="square">
            <a:spAutoFit/>
          </a:bodyPr>
          <a:lstStyle/>
          <a:p>
            <a:pPr algn="just">
              <a:lnSpc>
                <a:spcPts val="3110"/>
              </a:lnSpc>
            </a:pPr>
            <a:r>
              <a:rPr lang="en-US" dirty="0" err="1">
                <a:solidFill>
                  <a:srgbClr val="333F70"/>
                </a:solidFill>
                <a:latin typeface="Open Sans" pitchFamily="34" charset="0"/>
                <a:ea typeface="Open Sans" pitchFamily="34" charset="-122"/>
                <a:cs typeface="Open Sans" pitchFamily="34" charset="-120"/>
              </a:rPr>
              <a:t>GraphRAG</a:t>
            </a:r>
            <a:r>
              <a:rPr lang="en-US" dirty="0">
                <a:solidFill>
                  <a:srgbClr val="333F70"/>
                </a:solidFill>
                <a:latin typeface="Open Sans" pitchFamily="34" charset="0"/>
                <a:ea typeface="Open Sans" pitchFamily="34" charset="-122"/>
                <a:cs typeface="Open Sans" pitchFamily="34" charset="-120"/>
              </a:rPr>
              <a:t> is a structured, hierarchical approach to Retrieval Augmented Generation (RAG). The </a:t>
            </a:r>
            <a:r>
              <a:rPr lang="en-US" dirty="0" err="1">
                <a:solidFill>
                  <a:srgbClr val="333F70"/>
                </a:solidFill>
                <a:latin typeface="Open Sans" pitchFamily="34" charset="0"/>
                <a:ea typeface="Open Sans" pitchFamily="34" charset="-122"/>
                <a:cs typeface="Open Sans" pitchFamily="34" charset="-120"/>
              </a:rPr>
              <a:t>GraphRAG</a:t>
            </a:r>
            <a:r>
              <a:rPr lang="en-US" dirty="0">
                <a:solidFill>
                  <a:srgbClr val="333F70"/>
                </a:solidFill>
                <a:latin typeface="Open Sans" pitchFamily="34" charset="0"/>
                <a:ea typeface="Open Sans" pitchFamily="34" charset="-122"/>
                <a:cs typeface="Open Sans" pitchFamily="34" charset="-120"/>
              </a:rPr>
              <a:t> process involves extracting a knowledge graph out of raw text, building a community hierarchy, generating summaries for these communities, and then leveraging these structures when perform RAG-based tasks.</a:t>
            </a:r>
            <a:endParaRPr lang="en-IN" dirty="0">
              <a:solidFill>
                <a:srgbClr val="333F70"/>
              </a:solidFill>
              <a:latin typeface="Open Sans" pitchFamily="34" charset="0"/>
              <a:ea typeface="Open Sans" pitchFamily="34" charset="-122"/>
              <a:cs typeface="Open Sans" pitchFamily="34" charset="-12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6D3F6F6-500C-46D4-8489-055152188E72}"/>
              </a:ext>
            </a:extLst>
          </p:cNvPr>
          <p:cNvSpPr txBox="1"/>
          <p:nvPr/>
        </p:nvSpPr>
        <p:spPr>
          <a:xfrm>
            <a:off x="1371600" y="2370667"/>
            <a:ext cx="12005733" cy="4876800"/>
          </a:xfrm>
          <a:prstGeom prst="rect">
            <a:avLst/>
          </a:prstGeom>
          <a:noFill/>
        </p:spPr>
        <p:txBody>
          <a:bodyPr wrap="square" rtlCol="0">
            <a:spAutoFit/>
          </a:bodyPr>
          <a:lstStyle/>
          <a:p>
            <a:endParaRPr lang="en-IN" dirty="0"/>
          </a:p>
        </p:txBody>
      </p:sp>
      <p:sp>
        <p:nvSpPr>
          <p:cNvPr id="6" name="TextBox 5">
            <a:extLst>
              <a:ext uri="{FF2B5EF4-FFF2-40B4-BE49-F238E27FC236}">
                <a16:creationId xmlns:a16="http://schemas.microsoft.com/office/drawing/2014/main" id="{3C9BFB05-E44C-4048-AF62-136D8426387F}"/>
              </a:ext>
            </a:extLst>
          </p:cNvPr>
          <p:cNvSpPr txBox="1"/>
          <p:nvPr/>
        </p:nvSpPr>
        <p:spPr>
          <a:xfrm>
            <a:off x="3590938" y="598944"/>
            <a:ext cx="8331200" cy="654859"/>
          </a:xfrm>
          <a:prstGeom prst="rect">
            <a:avLst/>
          </a:prstGeom>
          <a:noFill/>
        </p:spPr>
        <p:txBody>
          <a:bodyPr wrap="square" rtlCol="0">
            <a:spAutoFit/>
          </a:bodyPr>
          <a:lstStyle/>
          <a:p>
            <a:pPr marL="0" indent="0">
              <a:lnSpc>
                <a:spcPts val="4322"/>
              </a:lnSpc>
              <a:buNone/>
            </a:pPr>
            <a:r>
              <a:rPr lang="en-US" sz="4400" b="1" dirty="0" err="1">
                <a:solidFill>
                  <a:srgbClr val="333F70"/>
                </a:solidFill>
                <a:latin typeface="Unbounded" pitchFamily="34" charset="0"/>
                <a:ea typeface="Unbounded" pitchFamily="34" charset="-122"/>
                <a:cs typeface="Unbounded" pitchFamily="34" charset="-120"/>
              </a:rPr>
              <a:t>GraphRAG</a:t>
            </a:r>
            <a:r>
              <a:rPr lang="en-US" sz="4400" b="1" dirty="0">
                <a:solidFill>
                  <a:srgbClr val="333F70"/>
                </a:solidFill>
                <a:latin typeface="Unbounded" pitchFamily="34" charset="0"/>
                <a:ea typeface="Unbounded" pitchFamily="34" charset="-122"/>
                <a:cs typeface="Unbounded" pitchFamily="34" charset="-120"/>
              </a:rPr>
              <a:t> Architecture</a:t>
            </a:r>
            <a:endParaRPr lang="en-US" sz="4400" dirty="0"/>
          </a:p>
        </p:txBody>
      </p:sp>
      <p:pic>
        <p:nvPicPr>
          <p:cNvPr id="8" name="Picture 7">
            <a:extLst>
              <a:ext uri="{FF2B5EF4-FFF2-40B4-BE49-F238E27FC236}">
                <a16:creationId xmlns:a16="http://schemas.microsoft.com/office/drawing/2014/main" id="{E8B1138C-9AAC-4558-95C8-F3CF12D5CD47}"/>
              </a:ext>
            </a:extLst>
          </p:cNvPr>
          <p:cNvPicPr>
            <a:picLocks noChangeAspect="1"/>
          </p:cNvPicPr>
          <p:nvPr/>
        </p:nvPicPr>
        <p:blipFill>
          <a:blip r:embed="rId2"/>
          <a:stretch>
            <a:fillRect/>
          </a:stretch>
        </p:blipFill>
        <p:spPr>
          <a:xfrm>
            <a:off x="806117" y="1736610"/>
            <a:ext cx="12352142" cy="60388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484749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TotalTime>
  <Words>509</Words>
  <Application>Microsoft Office PowerPoint</Application>
  <PresentationFormat>Custom</PresentationFormat>
  <Paragraphs>60</Paragraphs>
  <Slides>12</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Open Sans</vt:lpstr>
      <vt:lpstr>Roboto Black</vt:lpstr>
      <vt:lpstr>Unbounded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Sridhar Dekka</cp:lastModifiedBy>
  <cp:revision>9</cp:revision>
  <dcterms:created xsi:type="dcterms:W3CDTF">2024-07-18T13:27:09Z</dcterms:created>
  <dcterms:modified xsi:type="dcterms:W3CDTF">2024-07-18T17:08:56Z</dcterms:modified>
</cp:coreProperties>
</file>